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57" r:id="rId5"/>
    <p:sldId id="258" r:id="rId6"/>
    <p:sldId id="265" r:id="rId7"/>
    <p:sldId id="281" r:id="rId8"/>
    <p:sldId id="280" r:id="rId9"/>
    <p:sldId id="283" r:id="rId10"/>
    <p:sldId id="306" r:id="rId11"/>
    <p:sldId id="279" r:id="rId12"/>
    <p:sldId id="266" r:id="rId13"/>
    <p:sldId id="267" r:id="rId14"/>
    <p:sldId id="278" r:id="rId15"/>
    <p:sldId id="284" r:id="rId16"/>
    <p:sldId id="285" r:id="rId17"/>
    <p:sldId id="288" r:id="rId18"/>
    <p:sldId id="271" r:id="rId19"/>
    <p:sldId id="290" r:id="rId20"/>
    <p:sldId id="269" r:id="rId21"/>
    <p:sldId id="274" r:id="rId22"/>
    <p:sldId id="296" r:id="rId23"/>
    <p:sldId id="276" r:id="rId24"/>
    <p:sldId id="310" r:id="rId25"/>
    <p:sldId id="291" r:id="rId26"/>
    <p:sldId id="297" r:id="rId27"/>
    <p:sldId id="293" r:id="rId28"/>
    <p:sldId id="298" r:id="rId29"/>
    <p:sldId id="294" r:id="rId30"/>
    <p:sldId id="299" r:id="rId31"/>
    <p:sldId id="302" r:id="rId32"/>
    <p:sldId id="292" r:id="rId33"/>
    <p:sldId id="300" r:id="rId34"/>
    <p:sldId id="301" r:id="rId35"/>
    <p:sldId id="295" r:id="rId36"/>
    <p:sldId id="303" r:id="rId37"/>
    <p:sldId id="305" r:id="rId38"/>
    <p:sldId id="307" r:id="rId39"/>
    <p:sldId id="308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2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46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71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55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68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71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4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9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96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E8E7-7757-4A27-8E0A-7D47163AD4A0}" type="datetimeFigureOut">
              <a:rPr lang="tr-TR" smtClean="0"/>
              <a:t>6.9.2019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8AF5-93DF-4280-8334-BFEF10A35E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95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1"/>
            <a:ext cx="12192000" cy="368809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90337" y="3876619"/>
            <a:ext cx="10684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Kronik </a:t>
            </a:r>
            <a:r>
              <a:rPr lang="tr-TR" sz="4000" b="1" dirty="0" err="1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Skrotal</a:t>
            </a:r>
            <a:r>
              <a:rPr lang="tr-TR" sz="4000" b="1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 Ağrı Olgularında Tedavi </a:t>
            </a:r>
            <a:endParaRPr lang="tr-TR" dirty="0"/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0" y="5200058"/>
            <a:ext cx="4902558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600" b="1" dirty="0" smtClean="0"/>
              <a:t>Dr. Erhan Demirelli</a:t>
            </a:r>
          </a:p>
          <a:p>
            <a:pPr algn="l"/>
            <a:r>
              <a:rPr lang="tr-TR" b="1" dirty="0" smtClean="0"/>
              <a:t>Giresun Üniversitesi Tıp Fakültesi</a:t>
            </a:r>
          </a:p>
          <a:p>
            <a:pPr algn="l"/>
            <a:r>
              <a:rPr lang="tr-TR" b="1" dirty="0" smtClean="0"/>
              <a:t>Üroloji Ana Bilim Dalı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481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17" y="192847"/>
            <a:ext cx="7067952" cy="64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7431"/>
          </a:xfrm>
        </p:spPr>
        <p:txBody>
          <a:bodyPr/>
          <a:lstStyle/>
          <a:p>
            <a:pPr algn="ctr"/>
            <a:r>
              <a:rPr lang="tr-TR" b="1" dirty="0" err="1" smtClean="0"/>
              <a:t>İnnervasyon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7431"/>
            <a:ext cx="10515600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Wallerian</a:t>
            </a:r>
            <a:r>
              <a:rPr lang="tr-TR" dirty="0" smtClean="0"/>
              <a:t> Dejenerasyon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800" dirty="0" err="1" smtClean="0"/>
              <a:t>Kremaster</a:t>
            </a:r>
            <a:r>
              <a:rPr lang="tr-TR" sz="1800" dirty="0" smtClean="0"/>
              <a:t> kas lifleri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800" dirty="0"/>
              <a:t>P</a:t>
            </a:r>
            <a:r>
              <a:rPr lang="tr-TR" sz="1800" dirty="0" smtClean="0"/>
              <a:t>eri-</a:t>
            </a:r>
            <a:r>
              <a:rPr lang="tr-TR" sz="1800" dirty="0" err="1" smtClean="0"/>
              <a:t>vazal</a:t>
            </a:r>
            <a:r>
              <a:rPr lang="tr-TR" sz="1800" dirty="0" smtClean="0"/>
              <a:t> kılıf                                                     </a:t>
            </a:r>
            <a:r>
              <a:rPr lang="tr-TR" sz="1800" dirty="0" err="1" smtClean="0"/>
              <a:t>Trifecta</a:t>
            </a:r>
            <a:r>
              <a:rPr lang="tr-TR" sz="1800" dirty="0" smtClean="0"/>
              <a:t> Sinir Kompleksi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800" dirty="0" err="1" smtClean="0"/>
              <a:t>Posterior</a:t>
            </a:r>
            <a:r>
              <a:rPr lang="tr-TR" sz="1800" dirty="0" smtClean="0"/>
              <a:t> </a:t>
            </a:r>
            <a:r>
              <a:rPr lang="tr-TR" sz="1800" dirty="0" err="1" smtClean="0"/>
              <a:t>periarteryal</a:t>
            </a:r>
            <a:r>
              <a:rPr lang="tr-TR" sz="1800" dirty="0" smtClean="0"/>
              <a:t> yağ dokusu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Hipersensitivite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800" dirty="0" err="1" smtClean="0"/>
              <a:t>Allodini</a:t>
            </a:r>
            <a:r>
              <a:rPr lang="tr-TR" sz="1800" dirty="0" smtClean="0"/>
              <a:t> (normal olarak ağrısız bir uyarandan ağrı algısı)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800" dirty="0" err="1"/>
              <a:t>H</a:t>
            </a:r>
            <a:r>
              <a:rPr lang="tr-TR" sz="1800" dirty="0" err="1" smtClean="0"/>
              <a:t>iperaljezi</a:t>
            </a:r>
            <a:r>
              <a:rPr lang="tr-TR" sz="1800" dirty="0" smtClean="0"/>
              <a:t> (Ağrılı uyarana olduğundan daha abartılı tepki)</a:t>
            </a:r>
            <a:endParaRPr lang="tr-TR" sz="1800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0" y="36761"/>
            <a:ext cx="7198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prstClr val="black"/>
                </a:solidFill>
              </a:rPr>
              <a:t>Kronik </a:t>
            </a:r>
            <a:r>
              <a:rPr lang="tr-TR" b="1" dirty="0" err="1" smtClean="0">
                <a:solidFill>
                  <a:prstClr val="black"/>
                </a:solidFill>
              </a:rPr>
              <a:t>Skrotal</a:t>
            </a:r>
            <a:r>
              <a:rPr lang="tr-TR" b="1" dirty="0" smtClean="0">
                <a:solidFill>
                  <a:prstClr val="black"/>
                </a:solidFill>
              </a:rPr>
              <a:t> Ağrı </a:t>
            </a:r>
            <a:r>
              <a:rPr lang="tr-TR" b="1" dirty="0" err="1" smtClean="0">
                <a:solidFill>
                  <a:prstClr val="black"/>
                </a:solidFill>
              </a:rPr>
              <a:t>Patofizyoloji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5540991" y="2224585"/>
            <a:ext cx="327546" cy="914400"/>
          </a:xfrm>
          <a:prstGeom prst="righ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68" y="332367"/>
            <a:ext cx="4771680" cy="189221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923059" y="3138985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271948" y="5001575"/>
            <a:ext cx="235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Parekattil</a:t>
            </a:r>
            <a:r>
              <a:rPr lang="tr-TR" sz="1200" dirty="0" smtClean="0"/>
              <a:t> SJ, 2013; J </a:t>
            </a:r>
            <a:r>
              <a:rPr lang="tr-TR" sz="1200" dirty="0" err="1" smtClean="0"/>
              <a:t>Urol</a:t>
            </a:r>
            <a:endParaRPr lang="tr-TR" sz="1200" dirty="0" smtClean="0"/>
          </a:p>
          <a:p>
            <a:r>
              <a:rPr lang="tr-TR" sz="1200" dirty="0" smtClean="0"/>
              <a:t> </a:t>
            </a:r>
            <a:r>
              <a:rPr lang="tr-TR" sz="1200" dirty="0" err="1" smtClean="0"/>
              <a:t>Patel</a:t>
            </a:r>
            <a:r>
              <a:rPr lang="tr-TR" sz="1200" dirty="0" smtClean="0"/>
              <a:t> AP, 2017; </a:t>
            </a:r>
            <a:r>
              <a:rPr lang="tr-TR" sz="1200" dirty="0" err="1" smtClean="0"/>
              <a:t>Transl</a:t>
            </a:r>
            <a:r>
              <a:rPr lang="tr-TR" sz="1200" dirty="0" smtClean="0"/>
              <a:t> </a:t>
            </a:r>
            <a:r>
              <a:rPr lang="tr-TR" sz="1200" dirty="0" err="1" smtClean="0"/>
              <a:t>Androl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991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Kronik </a:t>
            </a:r>
            <a:r>
              <a:rPr lang="tr-TR" b="1" dirty="0" err="1">
                <a:solidFill>
                  <a:prstClr val="black"/>
                </a:solidFill>
              </a:rPr>
              <a:t>Skrotal</a:t>
            </a:r>
            <a:r>
              <a:rPr lang="tr-TR" b="1" dirty="0">
                <a:solidFill>
                  <a:prstClr val="black"/>
                </a:solidFill>
              </a:rPr>
              <a:t> </a:t>
            </a:r>
            <a:r>
              <a:rPr lang="tr-TR" b="1" dirty="0" smtClean="0">
                <a:solidFill>
                  <a:prstClr val="black"/>
                </a:solidFill>
              </a:rPr>
              <a:t>Ağrı Tedavisi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7535"/>
            <a:ext cx="10515600" cy="445836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517488" y="6152193"/>
            <a:ext cx="2369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200">
                <a:solidFill>
                  <a:prstClr val="black"/>
                </a:solidFill>
              </a:rPr>
              <a:t>Sinha V, 2017, Transl Androl Urol</a:t>
            </a:r>
            <a:endParaRPr lang="tr-T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prstClr val="black"/>
                </a:solidFill>
              </a:rPr>
              <a:t>Kronik </a:t>
            </a:r>
            <a:r>
              <a:rPr lang="tr-TR" b="1" dirty="0" err="1" smtClean="0">
                <a:solidFill>
                  <a:prstClr val="black"/>
                </a:solidFill>
              </a:rPr>
              <a:t>Skrotal</a:t>
            </a:r>
            <a:r>
              <a:rPr lang="tr-TR" b="1" dirty="0" smtClean="0">
                <a:solidFill>
                  <a:prstClr val="black"/>
                </a:solidFill>
              </a:rPr>
              <a:t> Ağrı Tedavisi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b="1" u="sng" dirty="0" smtClean="0"/>
              <a:t>CERRAHİ DIŞI TEDAVİLER</a:t>
            </a:r>
          </a:p>
          <a:p>
            <a:pPr marL="0" indent="0">
              <a:buNone/>
            </a:pPr>
            <a:endParaRPr lang="tr-TR" b="1" u="sng" dirty="0" smtClean="0"/>
          </a:p>
          <a:p>
            <a:pPr lvl="1"/>
            <a:r>
              <a:rPr lang="tr-TR" u="sng" dirty="0" smtClean="0"/>
              <a:t>Konservatif yaklaşımlar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Testis </a:t>
            </a:r>
            <a:r>
              <a:rPr lang="tr-TR" dirty="0" err="1" smtClean="0"/>
              <a:t>elevasyonu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Sıcak uygulama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İş modifikasyonu</a:t>
            </a:r>
          </a:p>
          <a:p>
            <a:pPr lvl="1"/>
            <a:endParaRPr lang="tr-TR" u="sng" dirty="0" smtClean="0"/>
          </a:p>
          <a:p>
            <a:pPr lvl="1"/>
            <a:r>
              <a:rPr lang="tr-TR" u="sng" dirty="0" smtClean="0"/>
              <a:t>Medikal Tedaviler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Antibiyotik </a:t>
            </a:r>
            <a:r>
              <a:rPr lang="tr-TR" sz="1800" dirty="0" smtClean="0"/>
              <a:t>(</a:t>
            </a:r>
            <a:r>
              <a:rPr lang="tr-TR" sz="1800" dirty="0" err="1" smtClean="0"/>
              <a:t>Kinolonlar</a:t>
            </a:r>
            <a:r>
              <a:rPr lang="tr-TR" sz="1800" dirty="0" smtClean="0"/>
              <a:t>, </a:t>
            </a:r>
            <a:r>
              <a:rPr lang="tr-TR" sz="1800" dirty="0" err="1" smtClean="0"/>
              <a:t>Tetrasiklin</a:t>
            </a:r>
            <a:r>
              <a:rPr lang="tr-TR" sz="1800" dirty="0"/>
              <a:t>, </a:t>
            </a:r>
            <a:r>
              <a:rPr lang="tr-TR" sz="1800" dirty="0" err="1" smtClean="0"/>
              <a:t>Trimethoprim</a:t>
            </a:r>
            <a:r>
              <a:rPr lang="tr-TR" sz="1800" dirty="0" smtClean="0"/>
              <a:t>/</a:t>
            </a:r>
            <a:r>
              <a:rPr lang="tr-TR" sz="1800" dirty="0" err="1" smtClean="0"/>
              <a:t>sulfamethoxazole</a:t>
            </a:r>
            <a:r>
              <a:rPr lang="tr-TR" sz="1800" dirty="0" smtClean="0"/>
              <a:t>) </a:t>
            </a:r>
            <a:r>
              <a:rPr lang="tr-TR" sz="1800" dirty="0"/>
              <a:t>(</a:t>
            </a:r>
            <a:r>
              <a:rPr lang="tr-TR" sz="1800" dirty="0" smtClean="0"/>
              <a:t>2-4 Hafta)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NSAİ ilaçlar </a:t>
            </a:r>
            <a:r>
              <a:rPr lang="tr-TR" sz="1800" dirty="0" smtClean="0"/>
              <a:t>(</a:t>
            </a:r>
            <a:r>
              <a:rPr lang="tr-TR" sz="1800" dirty="0" err="1" smtClean="0"/>
              <a:t>Ibuprofen</a:t>
            </a:r>
            <a:r>
              <a:rPr lang="tr-TR" sz="1800" dirty="0" smtClean="0"/>
              <a:t>, </a:t>
            </a:r>
            <a:r>
              <a:rPr lang="tr-TR" sz="1800" dirty="0" err="1" smtClean="0"/>
              <a:t>Ketoprofen</a:t>
            </a:r>
            <a:r>
              <a:rPr lang="tr-TR" sz="1800" dirty="0" smtClean="0"/>
              <a:t>, </a:t>
            </a:r>
            <a:r>
              <a:rPr lang="tr-TR" sz="1800" dirty="0" err="1" smtClean="0"/>
              <a:t>Naproxen</a:t>
            </a:r>
            <a:r>
              <a:rPr lang="tr-TR" sz="1800" dirty="0" smtClean="0"/>
              <a:t>, </a:t>
            </a:r>
            <a:r>
              <a:rPr lang="tr-TR" sz="1800" dirty="0" err="1" smtClean="0"/>
              <a:t>Celecoxib</a:t>
            </a:r>
            <a:r>
              <a:rPr lang="tr-TR" sz="1800" dirty="0" smtClean="0"/>
              <a:t>)                    (en az 1 ay)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err="1" smtClean="0"/>
              <a:t>Trisiklik</a:t>
            </a:r>
            <a:r>
              <a:rPr lang="tr-TR" dirty="0" smtClean="0"/>
              <a:t> </a:t>
            </a:r>
            <a:r>
              <a:rPr lang="tr-TR" dirty="0" err="1" smtClean="0"/>
              <a:t>antidepresanlar</a:t>
            </a:r>
            <a:r>
              <a:rPr lang="tr-TR" dirty="0" smtClean="0"/>
              <a:t> </a:t>
            </a:r>
            <a:r>
              <a:rPr lang="tr-TR" sz="1800" dirty="0" smtClean="0"/>
              <a:t>(</a:t>
            </a:r>
            <a:r>
              <a:rPr lang="tr-TR" sz="1800" dirty="0" err="1" smtClean="0"/>
              <a:t>Amitriptilin</a:t>
            </a:r>
            <a:r>
              <a:rPr lang="tr-TR" sz="1800" dirty="0" smtClean="0"/>
              <a:t> 30 mg/g, </a:t>
            </a:r>
            <a:r>
              <a:rPr lang="tr-TR" sz="1800" dirty="0" err="1" smtClean="0"/>
              <a:t>Nortriptilin</a:t>
            </a:r>
            <a:r>
              <a:rPr lang="tr-TR" sz="1800" dirty="0" smtClean="0"/>
              <a:t> 10 mg/g 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800" dirty="0" err="1" smtClean="0"/>
              <a:t>Serotonin-norepinefrin</a:t>
            </a:r>
            <a:r>
              <a:rPr lang="tr-TR" sz="1800" dirty="0" smtClean="0"/>
              <a:t> </a:t>
            </a:r>
            <a:r>
              <a:rPr lang="tr-TR" sz="1800" dirty="0"/>
              <a:t>geri alım inhibitörleri </a:t>
            </a:r>
            <a:r>
              <a:rPr lang="tr-TR" sz="1800" dirty="0" smtClean="0"/>
              <a:t>(SNRI) (</a:t>
            </a:r>
            <a:r>
              <a:rPr lang="tr-TR" sz="1800" dirty="0" err="1" smtClean="0"/>
              <a:t>Duloksetin</a:t>
            </a:r>
            <a:r>
              <a:rPr lang="tr-TR" sz="1800" dirty="0" smtClean="0"/>
              <a:t> 30-60 mg/g)</a:t>
            </a:r>
            <a:endParaRPr lang="tr-TR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err="1" smtClean="0"/>
              <a:t>Nöromodilatör</a:t>
            </a:r>
            <a:r>
              <a:rPr lang="tr-TR" dirty="0" smtClean="0"/>
              <a:t> ilaçlar </a:t>
            </a:r>
            <a:r>
              <a:rPr lang="tr-TR" sz="1800" dirty="0" smtClean="0"/>
              <a:t>(</a:t>
            </a:r>
            <a:r>
              <a:rPr lang="tr-TR" sz="1800" dirty="0" err="1" smtClean="0"/>
              <a:t>Gabapentin</a:t>
            </a:r>
            <a:r>
              <a:rPr lang="tr-TR" sz="1800" dirty="0" smtClean="0"/>
              <a:t> 300 mg/g , </a:t>
            </a:r>
            <a:r>
              <a:rPr lang="tr-TR" sz="1800" dirty="0" err="1" smtClean="0"/>
              <a:t>Pregabalin</a:t>
            </a:r>
            <a:r>
              <a:rPr lang="tr-TR" sz="1800" dirty="0" smtClean="0"/>
              <a:t> 75-150 mg/g </a:t>
            </a:r>
            <a:r>
              <a:rPr lang="tr-TR" sz="1800" dirty="0"/>
              <a:t>)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err="1" smtClean="0"/>
              <a:t>Vit</a:t>
            </a:r>
            <a:r>
              <a:rPr lang="tr-TR" dirty="0" smtClean="0"/>
              <a:t> B</a:t>
            </a:r>
            <a:r>
              <a:rPr lang="tr-TR" baseline="-25000" dirty="0" smtClean="0"/>
              <a:t>12, </a:t>
            </a:r>
            <a:r>
              <a:rPr lang="tr-TR" dirty="0" smtClean="0"/>
              <a:t>Testosteron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Alfa Reseptör Antagonistleri (</a:t>
            </a:r>
            <a:r>
              <a:rPr lang="el-GR" dirty="0" smtClean="0"/>
              <a:t>α</a:t>
            </a:r>
            <a:r>
              <a:rPr lang="tr-TR" baseline="-25000" dirty="0" smtClean="0"/>
              <a:t>1A</a:t>
            </a:r>
            <a:r>
              <a:rPr lang="tr-TR" dirty="0" smtClean="0"/>
              <a:t>)</a:t>
            </a:r>
            <a:endParaRPr lang="tr-TR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5911403" y="5666704"/>
            <a:ext cx="4224271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İnsan </a:t>
            </a:r>
            <a:r>
              <a:rPr lang="tr-TR" dirty="0" err="1" smtClean="0"/>
              <a:t>skrotal</a:t>
            </a:r>
            <a:r>
              <a:rPr lang="tr-TR" dirty="0" smtClean="0"/>
              <a:t> </a:t>
            </a:r>
            <a:r>
              <a:rPr lang="tr-TR" dirty="0" err="1" smtClean="0"/>
              <a:t>vas</a:t>
            </a:r>
            <a:r>
              <a:rPr lang="tr-TR" dirty="0" smtClean="0"/>
              <a:t> </a:t>
            </a:r>
            <a:r>
              <a:rPr lang="tr-TR" dirty="0" err="1" smtClean="0"/>
              <a:t>deferensinde</a:t>
            </a:r>
            <a:r>
              <a:rPr lang="tr-TR" dirty="0" smtClean="0"/>
              <a:t> elektriksel </a:t>
            </a:r>
            <a:r>
              <a:rPr lang="tr-TR" dirty="0" err="1" smtClean="0"/>
              <a:t>stimülasyonu</a:t>
            </a:r>
            <a:r>
              <a:rPr lang="tr-TR" dirty="0" smtClean="0"/>
              <a:t> %42 azalttığı </a:t>
            </a:r>
            <a:r>
              <a:rPr lang="tr-TR" dirty="0" err="1" smtClean="0"/>
              <a:t>gösterimiş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5422006" y="5924282"/>
            <a:ext cx="373487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838200" y="965914"/>
            <a:ext cx="10515600" cy="558943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r-TR" sz="2600" b="1" u="sng" dirty="0">
                <a:solidFill>
                  <a:prstClr val="black"/>
                </a:solidFill>
              </a:rPr>
              <a:t>CERRAHİ DIŞI TEDAVİLER</a:t>
            </a:r>
          </a:p>
          <a:p>
            <a:pPr marL="0" lvl="0" indent="0">
              <a:buNone/>
            </a:pPr>
            <a:endParaRPr lang="tr-TR" sz="2600" b="1" u="sng" dirty="0">
              <a:solidFill>
                <a:prstClr val="black"/>
              </a:solidFill>
            </a:endParaRPr>
          </a:p>
          <a:p>
            <a:pPr lvl="1"/>
            <a:r>
              <a:rPr lang="tr-TR" sz="2200" u="sng" dirty="0">
                <a:solidFill>
                  <a:prstClr val="black"/>
                </a:solidFill>
              </a:rPr>
              <a:t>Konservatif yaklaşımlar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Testis </a:t>
            </a:r>
            <a:r>
              <a:rPr lang="tr-TR" sz="1900" dirty="0" err="1">
                <a:solidFill>
                  <a:prstClr val="black"/>
                </a:solidFill>
              </a:rPr>
              <a:t>elevasyonu</a:t>
            </a:r>
            <a:endParaRPr lang="tr-TR" sz="19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Sıcak uygulama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İş modifikasyonu</a:t>
            </a:r>
          </a:p>
          <a:p>
            <a:pPr lvl="1"/>
            <a:endParaRPr lang="tr-TR" sz="2200" u="sng" dirty="0">
              <a:solidFill>
                <a:prstClr val="black"/>
              </a:solidFill>
            </a:endParaRPr>
          </a:p>
          <a:p>
            <a:pPr lvl="1"/>
            <a:r>
              <a:rPr lang="tr-TR" sz="2200" u="sng" dirty="0">
                <a:solidFill>
                  <a:prstClr val="black"/>
                </a:solidFill>
              </a:rPr>
              <a:t>Medikal Tedaviler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Antibiyotik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Kinolonlar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Tetrasiklin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Trimethoprim</a:t>
            </a:r>
            <a:r>
              <a:rPr lang="tr-TR" sz="1700" dirty="0">
                <a:solidFill>
                  <a:prstClr val="black"/>
                </a:solidFill>
              </a:rPr>
              <a:t>/</a:t>
            </a:r>
            <a:r>
              <a:rPr lang="tr-TR" sz="1700" dirty="0" err="1">
                <a:solidFill>
                  <a:prstClr val="black"/>
                </a:solidFill>
              </a:rPr>
              <a:t>sulfamethoxazole</a:t>
            </a:r>
            <a:r>
              <a:rPr lang="tr-TR" sz="1700" dirty="0">
                <a:solidFill>
                  <a:prstClr val="black"/>
                </a:solidFill>
              </a:rPr>
              <a:t>) (2-4 Hafta)</a:t>
            </a:r>
            <a:endParaRPr lang="tr-TR" sz="19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NSAİ ilaçlar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Ibuprofen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Ketoprofen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Naproxen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Celecoxib</a:t>
            </a:r>
            <a:r>
              <a:rPr lang="tr-TR" sz="1700" dirty="0">
                <a:solidFill>
                  <a:prstClr val="black"/>
                </a:solidFill>
              </a:rPr>
              <a:t>)                    (en az 1 ay)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prstClr val="black"/>
                </a:solidFill>
              </a:rPr>
              <a:t>Trisiklik</a:t>
            </a:r>
            <a:r>
              <a:rPr lang="tr-TR" sz="1900" dirty="0">
                <a:solidFill>
                  <a:prstClr val="black"/>
                </a:solidFill>
              </a:rPr>
              <a:t> </a:t>
            </a:r>
            <a:r>
              <a:rPr lang="tr-TR" sz="1900" dirty="0" err="1">
                <a:solidFill>
                  <a:prstClr val="black"/>
                </a:solidFill>
              </a:rPr>
              <a:t>antidepresanlar</a:t>
            </a:r>
            <a:r>
              <a:rPr lang="tr-TR" sz="1900" dirty="0">
                <a:solidFill>
                  <a:prstClr val="black"/>
                </a:solidFill>
              </a:rPr>
              <a:t>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Amitriptilin</a:t>
            </a:r>
            <a:r>
              <a:rPr lang="tr-TR" sz="1700" dirty="0">
                <a:solidFill>
                  <a:prstClr val="black"/>
                </a:solidFill>
              </a:rPr>
              <a:t> 30 mg/g, </a:t>
            </a:r>
            <a:r>
              <a:rPr lang="tr-TR" sz="1700" dirty="0" err="1">
                <a:solidFill>
                  <a:prstClr val="black"/>
                </a:solidFill>
              </a:rPr>
              <a:t>Nortriptilin</a:t>
            </a:r>
            <a:r>
              <a:rPr lang="tr-TR" sz="1700" dirty="0">
                <a:solidFill>
                  <a:prstClr val="black"/>
                </a:solidFill>
              </a:rPr>
              <a:t> 10 mg/g 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700" dirty="0" err="1">
                <a:solidFill>
                  <a:prstClr val="black"/>
                </a:solidFill>
              </a:rPr>
              <a:t>Serotonin-norepinefrin</a:t>
            </a:r>
            <a:r>
              <a:rPr lang="tr-TR" sz="1700" dirty="0">
                <a:solidFill>
                  <a:prstClr val="black"/>
                </a:solidFill>
              </a:rPr>
              <a:t> geri alım inhibitörleri (SNRI) (</a:t>
            </a:r>
            <a:r>
              <a:rPr lang="tr-TR" sz="1700" dirty="0" err="1">
                <a:solidFill>
                  <a:prstClr val="black"/>
                </a:solidFill>
              </a:rPr>
              <a:t>Duloksetin</a:t>
            </a:r>
            <a:r>
              <a:rPr lang="tr-TR" sz="1700" dirty="0">
                <a:solidFill>
                  <a:prstClr val="black"/>
                </a:solidFill>
              </a:rPr>
              <a:t> 30-60 mg/g)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prstClr val="black"/>
                </a:solidFill>
              </a:rPr>
              <a:t>Nöromodilatör</a:t>
            </a:r>
            <a:r>
              <a:rPr lang="tr-TR" sz="1900" dirty="0">
                <a:solidFill>
                  <a:prstClr val="black"/>
                </a:solidFill>
              </a:rPr>
              <a:t> ilaçlar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Gabapentin</a:t>
            </a:r>
            <a:r>
              <a:rPr lang="tr-TR" sz="1700" dirty="0">
                <a:solidFill>
                  <a:prstClr val="black"/>
                </a:solidFill>
              </a:rPr>
              <a:t> 300 mg/g , </a:t>
            </a:r>
            <a:r>
              <a:rPr lang="tr-TR" sz="1700" dirty="0" err="1">
                <a:solidFill>
                  <a:prstClr val="black"/>
                </a:solidFill>
              </a:rPr>
              <a:t>Pregabalin</a:t>
            </a:r>
            <a:r>
              <a:rPr lang="tr-TR" sz="1700" dirty="0">
                <a:solidFill>
                  <a:prstClr val="black"/>
                </a:solidFill>
              </a:rPr>
              <a:t> 75-150 mg/g )</a:t>
            </a:r>
            <a:endParaRPr lang="tr-TR" sz="19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prstClr val="black"/>
                </a:solidFill>
              </a:rPr>
              <a:t>Vit</a:t>
            </a:r>
            <a:r>
              <a:rPr lang="tr-TR" sz="1900" dirty="0">
                <a:solidFill>
                  <a:prstClr val="black"/>
                </a:solidFill>
              </a:rPr>
              <a:t> B</a:t>
            </a:r>
            <a:r>
              <a:rPr lang="tr-TR" sz="1900" baseline="-25000" dirty="0">
                <a:solidFill>
                  <a:prstClr val="black"/>
                </a:solidFill>
              </a:rPr>
              <a:t>12, </a:t>
            </a:r>
            <a:r>
              <a:rPr lang="tr-TR" sz="1900" dirty="0">
                <a:solidFill>
                  <a:prstClr val="black"/>
                </a:solidFill>
              </a:rPr>
              <a:t>Testosteron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Alfa Reseptör Antagonistleri (</a:t>
            </a:r>
            <a:r>
              <a:rPr lang="el-GR" sz="1900" dirty="0">
                <a:solidFill>
                  <a:prstClr val="black"/>
                </a:solidFill>
              </a:rPr>
              <a:t>α</a:t>
            </a:r>
            <a:r>
              <a:rPr lang="tr-TR" sz="1900" baseline="-25000" dirty="0">
                <a:solidFill>
                  <a:prstClr val="black"/>
                </a:solidFill>
              </a:rPr>
              <a:t>1A</a:t>
            </a:r>
            <a:r>
              <a:rPr lang="tr-TR" sz="19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prstClr val="black"/>
                </a:solidFill>
              </a:rPr>
              <a:t>Kronik </a:t>
            </a:r>
            <a:r>
              <a:rPr lang="tr-TR" b="1" dirty="0" err="1" smtClean="0">
                <a:solidFill>
                  <a:prstClr val="black"/>
                </a:solidFill>
              </a:rPr>
              <a:t>Skrotal</a:t>
            </a:r>
            <a:r>
              <a:rPr lang="tr-TR" b="1" dirty="0" smtClean="0">
                <a:solidFill>
                  <a:prstClr val="black"/>
                </a:solidFill>
              </a:rPr>
              <a:t> Ağrı Tedavisi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34" y="1325563"/>
            <a:ext cx="9278283" cy="2293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52" y="2378579"/>
            <a:ext cx="7766303" cy="33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r-TR" sz="2600" b="1" u="sng" dirty="0">
                <a:solidFill>
                  <a:prstClr val="black"/>
                </a:solidFill>
              </a:rPr>
              <a:t>CERRAHİ DIŞI TEDAVİLER</a:t>
            </a:r>
          </a:p>
          <a:p>
            <a:pPr marL="0" lvl="0" indent="0">
              <a:buNone/>
            </a:pPr>
            <a:endParaRPr lang="tr-TR" sz="2600" b="1" u="sng" dirty="0">
              <a:solidFill>
                <a:prstClr val="black"/>
              </a:solidFill>
            </a:endParaRPr>
          </a:p>
          <a:p>
            <a:pPr lvl="1"/>
            <a:r>
              <a:rPr lang="tr-TR" sz="2200" u="sng" dirty="0">
                <a:solidFill>
                  <a:prstClr val="black"/>
                </a:solidFill>
              </a:rPr>
              <a:t>Konservatif yaklaşımlar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Testis </a:t>
            </a:r>
            <a:r>
              <a:rPr lang="tr-TR" sz="1900" dirty="0" err="1">
                <a:solidFill>
                  <a:prstClr val="black"/>
                </a:solidFill>
              </a:rPr>
              <a:t>elevasyonu</a:t>
            </a:r>
            <a:endParaRPr lang="tr-TR" sz="19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Sıcak uygulama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İş modifikasyonu</a:t>
            </a:r>
          </a:p>
          <a:p>
            <a:pPr lvl="1"/>
            <a:endParaRPr lang="tr-TR" sz="2200" u="sng" dirty="0">
              <a:solidFill>
                <a:prstClr val="black"/>
              </a:solidFill>
            </a:endParaRPr>
          </a:p>
          <a:p>
            <a:pPr lvl="1"/>
            <a:r>
              <a:rPr lang="tr-TR" sz="2200" u="sng" dirty="0">
                <a:solidFill>
                  <a:prstClr val="black"/>
                </a:solidFill>
              </a:rPr>
              <a:t>Medikal Tedaviler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Antibiyotik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Kinolonlar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Tetrasiklin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Trimethoprim</a:t>
            </a:r>
            <a:r>
              <a:rPr lang="tr-TR" sz="1700" dirty="0">
                <a:solidFill>
                  <a:prstClr val="black"/>
                </a:solidFill>
              </a:rPr>
              <a:t>/</a:t>
            </a:r>
            <a:r>
              <a:rPr lang="tr-TR" sz="1700" dirty="0" err="1">
                <a:solidFill>
                  <a:prstClr val="black"/>
                </a:solidFill>
              </a:rPr>
              <a:t>sulfamethoxazole</a:t>
            </a:r>
            <a:r>
              <a:rPr lang="tr-TR" sz="1700" dirty="0">
                <a:solidFill>
                  <a:prstClr val="black"/>
                </a:solidFill>
              </a:rPr>
              <a:t>) (2-4 Hafta)</a:t>
            </a:r>
            <a:endParaRPr lang="tr-TR" sz="19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NSAİ ilaçlar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Ibuprofen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Ketoprofen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Naproxen</a:t>
            </a:r>
            <a:r>
              <a:rPr lang="tr-TR" sz="1700" dirty="0">
                <a:solidFill>
                  <a:prstClr val="black"/>
                </a:solidFill>
              </a:rPr>
              <a:t>, </a:t>
            </a:r>
            <a:r>
              <a:rPr lang="tr-TR" sz="1700" dirty="0" err="1">
                <a:solidFill>
                  <a:prstClr val="black"/>
                </a:solidFill>
              </a:rPr>
              <a:t>Celecoxib</a:t>
            </a:r>
            <a:r>
              <a:rPr lang="tr-TR" sz="1700" dirty="0">
                <a:solidFill>
                  <a:prstClr val="black"/>
                </a:solidFill>
              </a:rPr>
              <a:t>)                    (en az 1 ay)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prstClr val="black"/>
                </a:solidFill>
              </a:rPr>
              <a:t>Trisiklik</a:t>
            </a:r>
            <a:r>
              <a:rPr lang="tr-TR" sz="1900" dirty="0">
                <a:solidFill>
                  <a:prstClr val="black"/>
                </a:solidFill>
              </a:rPr>
              <a:t> </a:t>
            </a:r>
            <a:r>
              <a:rPr lang="tr-TR" sz="1900" dirty="0" err="1">
                <a:solidFill>
                  <a:prstClr val="black"/>
                </a:solidFill>
              </a:rPr>
              <a:t>antidepresanlar</a:t>
            </a:r>
            <a:r>
              <a:rPr lang="tr-TR" sz="1900" dirty="0">
                <a:solidFill>
                  <a:prstClr val="black"/>
                </a:solidFill>
              </a:rPr>
              <a:t>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Amitriptilin</a:t>
            </a:r>
            <a:r>
              <a:rPr lang="tr-TR" sz="1700" dirty="0">
                <a:solidFill>
                  <a:prstClr val="black"/>
                </a:solidFill>
              </a:rPr>
              <a:t> 30 mg/g, </a:t>
            </a:r>
            <a:r>
              <a:rPr lang="tr-TR" sz="1700" dirty="0" err="1">
                <a:solidFill>
                  <a:prstClr val="black"/>
                </a:solidFill>
              </a:rPr>
              <a:t>Nortriptilin</a:t>
            </a:r>
            <a:r>
              <a:rPr lang="tr-TR" sz="1700" dirty="0">
                <a:solidFill>
                  <a:prstClr val="black"/>
                </a:solidFill>
              </a:rPr>
              <a:t> 10 mg/g 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700" dirty="0" err="1">
                <a:solidFill>
                  <a:prstClr val="black"/>
                </a:solidFill>
              </a:rPr>
              <a:t>Serotonin-norepinefrin</a:t>
            </a:r>
            <a:r>
              <a:rPr lang="tr-TR" sz="1700" dirty="0">
                <a:solidFill>
                  <a:prstClr val="black"/>
                </a:solidFill>
              </a:rPr>
              <a:t> geri alım inhibitörleri (SNRI) (</a:t>
            </a:r>
            <a:r>
              <a:rPr lang="tr-TR" sz="1700" dirty="0" err="1">
                <a:solidFill>
                  <a:prstClr val="black"/>
                </a:solidFill>
              </a:rPr>
              <a:t>Duloksetin</a:t>
            </a:r>
            <a:r>
              <a:rPr lang="tr-TR" sz="1700" dirty="0">
                <a:solidFill>
                  <a:prstClr val="black"/>
                </a:solidFill>
              </a:rPr>
              <a:t> 30-60 mg/g)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prstClr val="black"/>
                </a:solidFill>
              </a:rPr>
              <a:t>Nöromodilatör</a:t>
            </a:r>
            <a:r>
              <a:rPr lang="tr-TR" sz="1900" dirty="0">
                <a:solidFill>
                  <a:prstClr val="black"/>
                </a:solidFill>
              </a:rPr>
              <a:t> ilaçlar </a:t>
            </a:r>
            <a:r>
              <a:rPr lang="tr-TR" sz="1700" dirty="0">
                <a:solidFill>
                  <a:prstClr val="black"/>
                </a:solidFill>
              </a:rPr>
              <a:t>(</a:t>
            </a:r>
            <a:r>
              <a:rPr lang="tr-TR" sz="1700" dirty="0" err="1">
                <a:solidFill>
                  <a:prstClr val="black"/>
                </a:solidFill>
              </a:rPr>
              <a:t>Gabapentin</a:t>
            </a:r>
            <a:r>
              <a:rPr lang="tr-TR" sz="1700" dirty="0">
                <a:solidFill>
                  <a:prstClr val="black"/>
                </a:solidFill>
              </a:rPr>
              <a:t> 300 mg/g , </a:t>
            </a:r>
            <a:r>
              <a:rPr lang="tr-TR" sz="1700" dirty="0" err="1">
                <a:solidFill>
                  <a:prstClr val="black"/>
                </a:solidFill>
              </a:rPr>
              <a:t>Pregabalin</a:t>
            </a:r>
            <a:r>
              <a:rPr lang="tr-TR" sz="1700" dirty="0">
                <a:solidFill>
                  <a:prstClr val="black"/>
                </a:solidFill>
              </a:rPr>
              <a:t> 75-150 mg/g )</a:t>
            </a:r>
            <a:endParaRPr lang="tr-TR" sz="1900" dirty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 err="1">
                <a:solidFill>
                  <a:prstClr val="black"/>
                </a:solidFill>
              </a:rPr>
              <a:t>Vit</a:t>
            </a:r>
            <a:r>
              <a:rPr lang="tr-TR" sz="1900" dirty="0">
                <a:solidFill>
                  <a:prstClr val="black"/>
                </a:solidFill>
              </a:rPr>
              <a:t> B</a:t>
            </a:r>
            <a:r>
              <a:rPr lang="tr-TR" sz="1900" baseline="-25000" dirty="0">
                <a:solidFill>
                  <a:prstClr val="black"/>
                </a:solidFill>
              </a:rPr>
              <a:t>12, </a:t>
            </a:r>
            <a:r>
              <a:rPr lang="tr-TR" sz="1900" dirty="0">
                <a:solidFill>
                  <a:prstClr val="black"/>
                </a:solidFill>
              </a:rPr>
              <a:t>Testosteron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900" dirty="0">
                <a:solidFill>
                  <a:prstClr val="black"/>
                </a:solidFill>
              </a:rPr>
              <a:t>Alfa Reseptör Antagonistleri (</a:t>
            </a:r>
            <a:r>
              <a:rPr lang="el-GR" sz="1900" dirty="0">
                <a:solidFill>
                  <a:prstClr val="black"/>
                </a:solidFill>
              </a:rPr>
              <a:t>α</a:t>
            </a:r>
            <a:r>
              <a:rPr lang="tr-TR" sz="1900" baseline="-25000" dirty="0">
                <a:solidFill>
                  <a:prstClr val="black"/>
                </a:solidFill>
              </a:rPr>
              <a:t>1A</a:t>
            </a:r>
            <a:r>
              <a:rPr lang="tr-TR" sz="19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prstClr val="black"/>
                </a:solidFill>
              </a:rPr>
              <a:t>Kronik </a:t>
            </a:r>
            <a:r>
              <a:rPr lang="tr-TR" b="1" dirty="0" err="1" smtClean="0">
                <a:solidFill>
                  <a:prstClr val="black"/>
                </a:solidFill>
              </a:rPr>
              <a:t>Skrotal</a:t>
            </a:r>
            <a:r>
              <a:rPr lang="tr-TR" b="1" dirty="0" smtClean="0">
                <a:solidFill>
                  <a:prstClr val="black"/>
                </a:solidFill>
              </a:rPr>
              <a:t> Ağrı Tedavisi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29214"/>
            <a:ext cx="10173235" cy="534774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362163" y="4906851"/>
            <a:ext cx="2640170" cy="23182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009" y="0"/>
            <a:ext cx="779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prstClr val="black"/>
                </a:solidFill>
              </a:rPr>
              <a:t>Kronik </a:t>
            </a:r>
            <a:r>
              <a:rPr lang="tr-TR" b="1" dirty="0" err="1" smtClean="0">
                <a:solidFill>
                  <a:prstClr val="black"/>
                </a:solidFill>
              </a:rPr>
              <a:t>Skrotal</a:t>
            </a:r>
            <a:r>
              <a:rPr lang="tr-TR" b="1" dirty="0" smtClean="0">
                <a:solidFill>
                  <a:prstClr val="black"/>
                </a:solidFill>
              </a:rPr>
              <a:t> Ağrı Tedavisi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325563"/>
            <a:ext cx="5181600" cy="4351338"/>
          </a:xfrm>
        </p:spPr>
        <p:txBody>
          <a:bodyPr>
            <a:normAutofit/>
          </a:bodyPr>
          <a:lstStyle/>
          <a:p>
            <a:pPr marL="514350" lvl="0" indent="-514350">
              <a:buClr>
                <a:prstClr val="black"/>
              </a:buClr>
              <a:buFont typeface="+mj-lt"/>
              <a:buAutoNum type="arabicPeriod" startAt="2"/>
            </a:pPr>
            <a:r>
              <a:rPr lang="tr-TR" b="1" u="sng" dirty="0" smtClean="0">
                <a:solidFill>
                  <a:prstClr val="black"/>
                </a:solidFill>
              </a:rPr>
              <a:t>MİNİMAL İNVAZİV TEDAVİLER</a:t>
            </a:r>
          </a:p>
          <a:p>
            <a:pPr lvl="1">
              <a:buClr>
                <a:prstClr val="black"/>
              </a:buClr>
            </a:pPr>
            <a:r>
              <a:rPr lang="tr-TR" u="sng" dirty="0" err="1" smtClean="0">
                <a:solidFill>
                  <a:prstClr val="black"/>
                </a:solidFill>
              </a:rPr>
              <a:t>Spermatik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kord</a:t>
            </a:r>
            <a:r>
              <a:rPr lang="tr-TR" u="sng" dirty="0" smtClean="0">
                <a:solidFill>
                  <a:prstClr val="black"/>
                </a:solidFill>
              </a:rPr>
              <a:t> bloğu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</a:rPr>
              <a:t>Doğrudan </a:t>
            </a:r>
            <a:r>
              <a:rPr lang="tr-TR" dirty="0" err="1">
                <a:solidFill>
                  <a:prstClr val="black"/>
                </a:solidFill>
              </a:rPr>
              <a:t>pubik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tüberkül</a:t>
            </a:r>
            <a:r>
              <a:rPr lang="tr-TR" dirty="0">
                <a:solidFill>
                  <a:prstClr val="black"/>
                </a:solidFill>
              </a:rPr>
              <a:t> seviyesindeki </a:t>
            </a:r>
            <a:r>
              <a:rPr lang="tr-TR" dirty="0" err="1">
                <a:solidFill>
                  <a:prstClr val="black"/>
                </a:solidFill>
              </a:rPr>
              <a:t>spermatik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kord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içine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nn-NO" dirty="0">
                <a:solidFill>
                  <a:prstClr val="black"/>
                </a:solidFill>
              </a:rPr>
              <a:t>27 gauge iğne kullanarak epinefrin içermeyen 20 mL% 0.25 </a:t>
            </a:r>
            <a:r>
              <a:rPr lang="nn-NO" dirty="0" smtClean="0">
                <a:solidFill>
                  <a:prstClr val="black"/>
                </a:solidFill>
              </a:rPr>
              <a:t>bupivakain</a:t>
            </a:r>
            <a:r>
              <a:rPr lang="nn-N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Steroid</a:t>
            </a:r>
            <a:endParaRPr lang="tr-TR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2-3 haftada bir tekrarlanır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3463439" y="4204757"/>
            <a:ext cx="7754059" cy="2267643"/>
          </a:xfrm>
        </p:spPr>
        <p:txBody>
          <a:bodyPr>
            <a:normAutofit/>
          </a:bodyPr>
          <a:lstStyle/>
          <a:p>
            <a:pPr lvl="1">
              <a:buClr>
                <a:prstClr val="black"/>
              </a:buClr>
            </a:pPr>
            <a:r>
              <a:rPr lang="tr-TR" u="sng" dirty="0" err="1">
                <a:solidFill>
                  <a:prstClr val="black"/>
                </a:solidFill>
                <a:cs typeface="Arial" panose="020B0604020202020204" pitchFamily="34" charset="0"/>
              </a:rPr>
              <a:t>Periprostatik</a:t>
            </a:r>
            <a:r>
              <a:rPr lang="tr-TR" u="sng" dirty="0">
                <a:solidFill>
                  <a:prstClr val="black"/>
                </a:solidFill>
                <a:cs typeface="Arial" panose="020B0604020202020204" pitchFamily="34" charset="0"/>
              </a:rPr>
              <a:t> sinir bloğu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TRUSG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eşiliğinde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prostatovesikal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bileşkede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pelvik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pleksus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bölgesine 5 ml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bupivakain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ve 40 mg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metilprednizolon</a:t>
            </a:r>
            <a:endParaRPr lang="tr-TR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6 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ayda bir tekrarlanır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69" y="4189877"/>
            <a:ext cx="2318101" cy="2297404"/>
          </a:xfrm>
          <a:prstGeom prst="rect">
            <a:avLst/>
          </a:prstGeom>
        </p:spPr>
      </p:pic>
      <p:pic>
        <p:nvPicPr>
          <p:cNvPr id="7" name="Picture 2" descr="spermatic cord block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3" y="1029348"/>
            <a:ext cx="3245476" cy="29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smtClean="0">
                <a:solidFill>
                  <a:prstClr val="black"/>
                </a:solidFill>
              </a:rPr>
              <a:t>Kronik Skrotal Ağrı Tedavisi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325563"/>
            <a:ext cx="5181600" cy="4351338"/>
          </a:xfrm>
        </p:spPr>
        <p:txBody>
          <a:bodyPr>
            <a:normAutofit/>
          </a:bodyPr>
          <a:lstStyle/>
          <a:p>
            <a:pPr marL="514350" lvl="0" indent="-514350">
              <a:buClr>
                <a:prstClr val="black"/>
              </a:buClr>
              <a:buFont typeface="+mj-lt"/>
              <a:buAutoNum type="arabicPeriod" startAt="2"/>
            </a:pPr>
            <a:r>
              <a:rPr lang="tr-TR" b="1" u="sng" dirty="0" smtClean="0">
                <a:solidFill>
                  <a:prstClr val="black"/>
                </a:solidFill>
              </a:rPr>
              <a:t>MİNİMAL İNVAZİV TEDAVİLER</a:t>
            </a:r>
          </a:p>
          <a:p>
            <a:pPr lvl="1">
              <a:buClr>
                <a:prstClr val="black"/>
              </a:buClr>
            </a:pPr>
            <a:r>
              <a:rPr lang="tr-TR" u="sng" dirty="0" err="1" smtClean="0">
                <a:solidFill>
                  <a:prstClr val="black"/>
                </a:solidFill>
              </a:rPr>
              <a:t>Spermatik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kord</a:t>
            </a:r>
            <a:r>
              <a:rPr lang="tr-TR" u="sng" dirty="0" smtClean="0">
                <a:solidFill>
                  <a:prstClr val="black"/>
                </a:solidFill>
              </a:rPr>
              <a:t> bloğu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</a:rPr>
              <a:t>Doğrudan </a:t>
            </a:r>
            <a:r>
              <a:rPr lang="tr-TR" dirty="0" err="1">
                <a:solidFill>
                  <a:prstClr val="black"/>
                </a:solidFill>
              </a:rPr>
              <a:t>pubik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tüberkül</a:t>
            </a:r>
            <a:r>
              <a:rPr lang="tr-TR" dirty="0">
                <a:solidFill>
                  <a:prstClr val="black"/>
                </a:solidFill>
              </a:rPr>
              <a:t> seviyesindeki </a:t>
            </a:r>
            <a:r>
              <a:rPr lang="tr-TR" dirty="0" err="1">
                <a:solidFill>
                  <a:prstClr val="black"/>
                </a:solidFill>
              </a:rPr>
              <a:t>spermatik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kord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içine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nn-NO" dirty="0">
                <a:solidFill>
                  <a:prstClr val="black"/>
                </a:solidFill>
              </a:rPr>
              <a:t>27 gauge iğne kullanarak epinefrin içermeyen 20 mL% 0.25 </a:t>
            </a:r>
            <a:r>
              <a:rPr lang="nn-NO" dirty="0" smtClean="0">
                <a:solidFill>
                  <a:prstClr val="black"/>
                </a:solidFill>
              </a:rPr>
              <a:t>bupivakain</a:t>
            </a:r>
            <a:r>
              <a:rPr lang="nn-N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Steroid</a:t>
            </a:r>
            <a:endParaRPr lang="tr-TR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2-3 haftada bir tekrarlanır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3463439" y="4204757"/>
            <a:ext cx="7754059" cy="2267643"/>
          </a:xfrm>
        </p:spPr>
        <p:txBody>
          <a:bodyPr>
            <a:normAutofit/>
          </a:bodyPr>
          <a:lstStyle/>
          <a:p>
            <a:pPr lvl="1">
              <a:buClr>
                <a:prstClr val="black"/>
              </a:buClr>
            </a:pPr>
            <a:r>
              <a:rPr lang="tr-TR" u="sng" dirty="0" err="1">
                <a:solidFill>
                  <a:prstClr val="black"/>
                </a:solidFill>
                <a:cs typeface="Arial" panose="020B0604020202020204" pitchFamily="34" charset="0"/>
              </a:rPr>
              <a:t>Periprostatik</a:t>
            </a:r>
            <a:r>
              <a:rPr lang="tr-TR" u="sng" dirty="0">
                <a:solidFill>
                  <a:prstClr val="black"/>
                </a:solidFill>
                <a:cs typeface="Arial" panose="020B0604020202020204" pitchFamily="34" charset="0"/>
              </a:rPr>
              <a:t> sinir bloğu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TRUSG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eşiliğinde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prostatovesikal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bileşkede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pelvik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pleksus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bölgesine 5 ml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bupivakain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ve 40 mg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metilprednizolon</a:t>
            </a:r>
            <a:endParaRPr lang="tr-TR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6 ayda bir tekrarlanır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69" y="4189877"/>
            <a:ext cx="2318101" cy="2297404"/>
          </a:xfrm>
          <a:prstGeom prst="rect">
            <a:avLst/>
          </a:prstGeom>
        </p:spPr>
      </p:pic>
      <p:pic>
        <p:nvPicPr>
          <p:cNvPr id="7" name="Picture 2" descr="spermatic cord block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3" y="1029348"/>
            <a:ext cx="3245476" cy="29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8" y="2210828"/>
            <a:ext cx="8078211" cy="397103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48" y="978306"/>
            <a:ext cx="11807907" cy="56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93613"/>
            <a:ext cx="10515600" cy="4351338"/>
          </a:xfrm>
        </p:spPr>
        <p:txBody>
          <a:bodyPr/>
          <a:lstStyle/>
          <a:p>
            <a:r>
              <a:rPr lang="da-DK" dirty="0"/>
              <a:t>En az 3 aydır devam eden </a:t>
            </a:r>
          </a:p>
          <a:p>
            <a:r>
              <a:rPr lang="tr-TR" dirty="0" smtClean="0"/>
              <a:t>Sürekli ya da aralıklı</a:t>
            </a:r>
          </a:p>
          <a:p>
            <a:r>
              <a:rPr lang="tr-TR" dirty="0"/>
              <a:t>T</a:t>
            </a:r>
            <a:r>
              <a:rPr lang="tr-TR" dirty="0" smtClean="0"/>
              <a:t>ek taraflı / </a:t>
            </a:r>
            <a:r>
              <a:rPr lang="tr-TR" dirty="0" err="1" smtClean="0"/>
              <a:t>bilateral</a:t>
            </a:r>
            <a:r>
              <a:rPr lang="tr-TR" dirty="0" smtClean="0"/>
              <a:t>,</a:t>
            </a:r>
          </a:p>
          <a:p>
            <a:r>
              <a:rPr lang="tr-TR" dirty="0"/>
              <a:t>H</a:t>
            </a:r>
            <a:r>
              <a:rPr lang="tr-TR" dirty="0" smtClean="0"/>
              <a:t>astanın günlük yaşamsal aktivitelerini olumsuz etkileyen</a:t>
            </a:r>
          </a:p>
          <a:p>
            <a:r>
              <a:rPr lang="tr-TR" dirty="0" smtClean="0"/>
              <a:t>Hastayı tıbbi yardım arayışına sokan</a:t>
            </a:r>
          </a:p>
          <a:p>
            <a:r>
              <a:rPr lang="tr-TR" dirty="0" smtClean="0"/>
              <a:t>Testis, </a:t>
            </a:r>
            <a:r>
              <a:rPr lang="tr-TR" dirty="0" err="1" smtClean="0"/>
              <a:t>spermatik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ya da </a:t>
            </a:r>
            <a:r>
              <a:rPr lang="tr-TR" dirty="0" err="1" smtClean="0"/>
              <a:t>skrotum</a:t>
            </a:r>
            <a:r>
              <a:rPr lang="tr-TR" dirty="0" smtClean="0"/>
              <a:t> da hissedilen  </a:t>
            </a:r>
          </a:p>
          <a:p>
            <a:pPr marL="0" indent="0" algn="r">
              <a:buNone/>
            </a:pPr>
            <a:r>
              <a:rPr lang="tr-TR" dirty="0" smtClean="0"/>
              <a:t>ağrı veya rahatsızlık hissi şeklinde tanımlanabilir.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412406" y="6176963"/>
            <a:ext cx="26567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Davis</a:t>
            </a:r>
            <a:r>
              <a:rPr lang="tr-TR" sz="1200" dirty="0" smtClean="0"/>
              <a:t> B, 1990;  J </a:t>
            </a:r>
            <a:r>
              <a:rPr lang="tr-TR" sz="1200" dirty="0" err="1" smtClean="0"/>
              <a:t>Urol</a:t>
            </a:r>
            <a:r>
              <a:rPr lang="tr-TR" sz="1100" i="1" dirty="0" smtClean="0"/>
              <a:t>.</a:t>
            </a:r>
          </a:p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5755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smtClean="0">
                <a:solidFill>
                  <a:prstClr val="black"/>
                </a:solidFill>
              </a:rPr>
              <a:t>Kronik Skrotal Ağrı Tedavisi</a:t>
            </a:r>
            <a:endParaRPr lang="tr-TR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838200" y="1194561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Clr>
                <a:prstClr val="black"/>
              </a:buClr>
              <a:buFont typeface="+mj-lt"/>
              <a:buAutoNum type="arabicPeriod" startAt="2"/>
            </a:pPr>
            <a:r>
              <a:rPr lang="tr-TR" b="1" u="sng" dirty="0" smtClean="0">
                <a:solidFill>
                  <a:prstClr val="black"/>
                </a:solidFill>
              </a:rPr>
              <a:t>MİNİMAL İNVAZİV TEDAVİLER</a:t>
            </a:r>
          </a:p>
          <a:p>
            <a:pPr lvl="1">
              <a:buClr>
                <a:prstClr val="black"/>
              </a:buClr>
            </a:pPr>
            <a:r>
              <a:rPr lang="tr-TR" u="sng" dirty="0" err="1" smtClean="0">
                <a:solidFill>
                  <a:prstClr val="black"/>
                </a:solidFill>
              </a:rPr>
              <a:t>Pulsed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Radyofrekans</a:t>
            </a:r>
            <a:r>
              <a:rPr lang="tr-TR" u="sng" dirty="0" smtClean="0">
                <a:solidFill>
                  <a:prstClr val="black"/>
                </a:solidFill>
              </a:rPr>
              <a:t> Tedavisi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</a:rPr>
              <a:t>22 G 5 mm aktif uçlu </a:t>
            </a:r>
            <a:r>
              <a:rPr lang="tr-TR" dirty="0" err="1" smtClean="0">
                <a:solidFill>
                  <a:prstClr val="black"/>
                </a:solidFill>
              </a:rPr>
              <a:t>prob</a:t>
            </a:r>
            <a:endParaRPr lang="tr-TR" dirty="0" smtClean="0">
              <a:solidFill>
                <a:prstClr val="black"/>
              </a:solidFill>
            </a:endParaRP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2 Hz frekansta 20 milisaniyelik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pulslar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ile doku ısısı 42 ˚C çıkar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Thermal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hasar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sensöriyal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yolaktaki sinir liflerinde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nöroablasyon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oluşturur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tr-TR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buClr>
                <a:prstClr val="black"/>
              </a:buClr>
            </a:pPr>
            <a:r>
              <a:rPr lang="tr-TR" u="sng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Transkutanöz</a:t>
            </a:r>
            <a:r>
              <a:rPr lang="tr-TR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u="sng" dirty="0">
                <a:solidFill>
                  <a:prstClr val="black"/>
                </a:solidFill>
                <a:cs typeface="Arial" panose="020B0604020202020204" pitchFamily="34" charset="0"/>
              </a:rPr>
              <a:t>Elektriksel Sinir </a:t>
            </a:r>
            <a:r>
              <a:rPr lang="tr-TR" u="sng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Stimülasyonu</a:t>
            </a:r>
            <a:r>
              <a:rPr lang="tr-TR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(TENS)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Cilde 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yerleştirilen yüzeysel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elektrodlar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aracılığıyla sinir sistemine kontrollü ve 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düşük voltajlı 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elektrik akımı 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uygulanması</a:t>
            </a: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5" y="50638"/>
            <a:ext cx="1494419" cy="109328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385" y="578985"/>
            <a:ext cx="2797170" cy="19411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5" y="4421949"/>
            <a:ext cx="3438525" cy="22479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175716" y="4552951"/>
            <a:ext cx="7662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Duyusal </a:t>
            </a:r>
            <a:r>
              <a:rPr lang="tr-TR" sz="2000" dirty="0"/>
              <a:t>sinirlerin düşük frekanslı </a:t>
            </a:r>
            <a:r>
              <a:rPr lang="tr-TR" sz="2000" dirty="0" smtClean="0"/>
              <a:t>yüksek yoğunluktaki </a:t>
            </a:r>
            <a:r>
              <a:rPr lang="tr-TR" sz="2000" dirty="0"/>
              <a:t>TENS ile uyarılması omuriliğin </a:t>
            </a:r>
            <a:r>
              <a:rPr lang="tr-TR" sz="2000" dirty="0" err="1"/>
              <a:t>dorsal</a:t>
            </a:r>
            <a:r>
              <a:rPr lang="tr-TR" sz="2000" dirty="0"/>
              <a:t> </a:t>
            </a:r>
            <a:r>
              <a:rPr lang="tr-TR" sz="2000" dirty="0" smtClean="0"/>
              <a:t>boynuzunda </a:t>
            </a:r>
            <a:r>
              <a:rPr lang="tr-TR" sz="2000" dirty="0" err="1"/>
              <a:t>endorfin</a:t>
            </a:r>
            <a:r>
              <a:rPr lang="tr-TR" sz="2000" dirty="0"/>
              <a:t> salınımını artırmakta, </a:t>
            </a: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TENS </a:t>
            </a:r>
            <a:r>
              <a:rPr lang="tr-TR" sz="2000" dirty="0"/>
              <a:t>uygulaması ile uyarılan kalın A liflerinin </a:t>
            </a:r>
            <a:r>
              <a:rPr lang="tr-TR" sz="2000" dirty="0" err="1"/>
              <a:t>elektrikdel</a:t>
            </a:r>
            <a:r>
              <a:rPr lang="tr-TR" sz="2000" dirty="0"/>
              <a:t> uyarımı sonucunda ağrının beyin tarafından algılanmasını önlemektedir.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2321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48040"/>
            <a:ext cx="10058400" cy="6582170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4584879" y="4778062"/>
            <a:ext cx="5203065" cy="128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122868" y="6153955"/>
            <a:ext cx="8527960" cy="150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900448" y="6430276"/>
            <a:ext cx="7792791" cy="128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4796843" y="5188040"/>
            <a:ext cx="5203065" cy="128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55" y="365125"/>
            <a:ext cx="11501890" cy="57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361" y="241523"/>
            <a:ext cx="7969278" cy="65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smtClean="0">
                <a:solidFill>
                  <a:prstClr val="black"/>
                </a:solidFill>
              </a:rPr>
              <a:t>Kronik Skrotal Ağrı Tedavisi</a:t>
            </a:r>
            <a:endParaRPr lang="tr-TR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838200" y="1194561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Clr>
                <a:prstClr val="black"/>
              </a:buClr>
              <a:buFont typeface="+mj-lt"/>
              <a:buAutoNum type="arabicPeriod" startAt="2"/>
            </a:pPr>
            <a:r>
              <a:rPr lang="tr-TR" b="1" u="sng" dirty="0" smtClean="0">
                <a:solidFill>
                  <a:prstClr val="black"/>
                </a:solidFill>
              </a:rPr>
              <a:t>MİNİMAL İNVAZİV TEDAVİLER</a:t>
            </a:r>
          </a:p>
          <a:p>
            <a:pPr lvl="1">
              <a:buClr>
                <a:prstClr val="black"/>
              </a:buClr>
            </a:pPr>
            <a:r>
              <a:rPr lang="tr-TR" u="sng" dirty="0" err="1" smtClean="0">
                <a:solidFill>
                  <a:prstClr val="black"/>
                </a:solidFill>
              </a:rPr>
              <a:t>Pulsed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Radyofrekans</a:t>
            </a:r>
            <a:r>
              <a:rPr lang="tr-TR" u="sng" dirty="0" smtClean="0">
                <a:solidFill>
                  <a:prstClr val="black"/>
                </a:solidFill>
              </a:rPr>
              <a:t> Tedavisi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</a:rPr>
              <a:t>22 G 5 mm aktif uçlu </a:t>
            </a:r>
            <a:r>
              <a:rPr lang="tr-TR" dirty="0" err="1" smtClean="0">
                <a:solidFill>
                  <a:prstClr val="black"/>
                </a:solidFill>
              </a:rPr>
              <a:t>prob</a:t>
            </a:r>
            <a:endParaRPr lang="tr-TR" dirty="0" smtClean="0">
              <a:solidFill>
                <a:prstClr val="black"/>
              </a:solidFill>
            </a:endParaRP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2 Hz frekansta 20 milisaniyelik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pulslar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ile doku ısısı 42 ˚C çıkar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Thermal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hasar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sensöriyal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yolaktaki sinir liflerinde </a:t>
            </a:r>
            <a:r>
              <a:rPr lang="tr-T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nöroablasyon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 oluşturur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tr-TR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buClr>
                <a:prstClr val="black"/>
              </a:buClr>
            </a:pPr>
            <a:r>
              <a:rPr lang="tr-TR" u="sng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Transkutanöz</a:t>
            </a:r>
            <a:r>
              <a:rPr lang="tr-TR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tr-TR" u="sng" dirty="0">
                <a:solidFill>
                  <a:prstClr val="black"/>
                </a:solidFill>
                <a:cs typeface="Arial" panose="020B0604020202020204" pitchFamily="34" charset="0"/>
              </a:rPr>
              <a:t>Elektriksel Sinir </a:t>
            </a:r>
            <a:r>
              <a:rPr lang="tr-TR" u="sng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Stimülasyonu</a:t>
            </a:r>
            <a:r>
              <a:rPr lang="tr-TR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(TENS)</a:t>
            </a:r>
          </a:p>
          <a:p>
            <a:pPr lvl="2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Cilde 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yerleştirilen yüzeysel </a:t>
            </a:r>
            <a:r>
              <a:rPr lang="tr-TR" dirty="0" err="1">
                <a:solidFill>
                  <a:prstClr val="black"/>
                </a:solidFill>
                <a:cs typeface="Arial" panose="020B0604020202020204" pitchFamily="34" charset="0"/>
              </a:rPr>
              <a:t>elektrodlar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 aracılığıyla sinir sistemine kontrollü ve 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düşük voltajlı </a:t>
            </a:r>
            <a:r>
              <a:rPr lang="tr-TR" dirty="0">
                <a:solidFill>
                  <a:prstClr val="black"/>
                </a:solidFill>
                <a:cs typeface="Arial" panose="020B0604020202020204" pitchFamily="34" charset="0"/>
              </a:rPr>
              <a:t>elektrik akımı </a:t>
            </a:r>
            <a:r>
              <a:rPr lang="tr-TR" dirty="0" smtClean="0">
                <a:solidFill>
                  <a:prstClr val="black"/>
                </a:solidFill>
                <a:cs typeface="Arial" panose="020B0604020202020204" pitchFamily="34" charset="0"/>
              </a:rPr>
              <a:t>uygulanması</a:t>
            </a: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5" y="50638"/>
            <a:ext cx="1494419" cy="109328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385" y="578985"/>
            <a:ext cx="2797170" cy="19411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5" y="4421949"/>
            <a:ext cx="3438525" cy="22479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175716" y="4552951"/>
            <a:ext cx="7662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Duyusal </a:t>
            </a:r>
            <a:r>
              <a:rPr lang="tr-TR" sz="2000" dirty="0"/>
              <a:t>sinirlerin düşük frekanslı </a:t>
            </a:r>
            <a:r>
              <a:rPr lang="tr-TR" sz="2000" dirty="0" smtClean="0"/>
              <a:t>yüksek yoğunluktaki </a:t>
            </a:r>
            <a:r>
              <a:rPr lang="tr-TR" sz="2000" dirty="0"/>
              <a:t>TENS ile uyarılması omuriliğin </a:t>
            </a:r>
            <a:r>
              <a:rPr lang="tr-TR" sz="2000" dirty="0" err="1"/>
              <a:t>dorsal</a:t>
            </a:r>
            <a:r>
              <a:rPr lang="tr-TR" sz="2000" dirty="0"/>
              <a:t> </a:t>
            </a:r>
            <a:r>
              <a:rPr lang="tr-TR" sz="2000" dirty="0" smtClean="0"/>
              <a:t>boynuzunda </a:t>
            </a:r>
            <a:r>
              <a:rPr lang="tr-TR" sz="2000" dirty="0" err="1"/>
              <a:t>endorfin</a:t>
            </a:r>
            <a:r>
              <a:rPr lang="tr-TR" sz="2000" dirty="0"/>
              <a:t> salınımını artırmakta, </a:t>
            </a: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/>
              <a:t>TENS </a:t>
            </a:r>
            <a:r>
              <a:rPr lang="tr-TR" sz="2000" dirty="0"/>
              <a:t>uygulaması ile uyarılan kalın A liflerinin </a:t>
            </a:r>
            <a:r>
              <a:rPr lang="tr-TR" sz="2000" dirty="0" err="1"/>
              <a:t>elektrikdel</a:t>
            </a:r>
            <a:r>
              <a:rPr lang="tr-TR" sz="2000" dirty="0"/>
              <a:t> uyarımı sonucunda ağrının beyin tarafından algılanmasını önlemektedir.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/>
          </a:p>
        </p:txBody>
      </p:sp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44" y="50638"/>
            <a:ext cx="11777059" cy="66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66670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endParaRPr lang="tr-TR" b="1" u="sng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tr-TR" b="1" u="sng" dirty="0" smtClean="0">
                <a:solidFill>
                  <a:prstClr val="black"/>
                </a:solidFill>
              </a:rPr>
              <a:t>CERRAHİ TEDAVİLER</a:t>
            </a:r>
          </a:p>
          <a:p>
            <a:pPr lvl="1"/>
            <a:endParaRPr lang="tr-TR" u="sng" dirty="0" smtClean="0">
              <a:solidFill>
                <a:prstClr val="black"/>
              </a:solidFill>
            </a:endParaRPr>
          </a:p>
          <a:p>
            <a:pPr lvl="1"/>
            <a:r>
              <a:rPr lang="tr-TR" u="sng" dirty="0" err="1" smtClean="0">
                <a:solidFill>
                  <a:prstClr val="black"/>
                </a:solidFill>
              </a:rPr>
              <a:t>Spermatik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>
                <a:solidFill>
                  <a:prstClr val="black"/>
                </a:solidFill>
              </a:rPr>
              <a:t>kord</a:t>
            </a:r>
            <a:r>
              <a:rPr lang="tr-TR" u="sng" dirty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denervasyonu</a:t>
            </a:r>
            <a:endParaRPr lang="tr-TR" u="sng" dirty="0" smtClean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tr-TR" u="sng" dirty="0">
                <a:solidFill>
                  <a:prstClr val="black"/>
                </a:solidFill>
              </a:rPr>
              <a:t>Açık (</a:t>
            </a:r>
            <a:r>
              <a:rPr lang="tr-TR" sz="1800" dirty="0" err="1">
                <a:solidFill>
                  <a:prstClr val="black"/>
                </a:solidFill>
              </a:rPr>
              <a:t>Spermatik</a:t>
            </a:r>
            <a:r>
              <a:rPr lang="tr-TR" sz="1800" dirty="0">
                <a:solidFill>
                  <a:prstClr val="black"/>
                </a:solidFill>
              </a:rPr>
              <a:t> Kordun </a:t>
            </a:r>
            <a:r>
              <a:rPr lang="tr-TR" sz="1800" dirty="0" err="1">
                <a:solidFill>
                  <a:prstClr val="black"/>
                </a:solidFill>
              </a:rPr>
              <a:t>Mikrocerrahi</a:t>
            </a:r>
            <a:r>
              <a:rPr lang="tr-TR" sz="1800" dirty="0">
                <a:solidFill>
                  <a:prstClr val="black"/>
                </a:solidFill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</a:rPr>
              <a:t>Denervasyonu</a:t>
            </a:r>
            <a:r>
              <a:rPr lang="tr-TR" sz="1800" dirty="0" smtClean="0">
                <a:solidFill>
                  <a:prstClr val="black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u="sng" dirty="0" err="1" smtClean="0">
                <a:solidFill>
                  <a:prstClr val="black"/>
                </a:solidFill>
              </a:rPr>
              <a:t>Laparoskopik</a:t>
            </a:r>
            <a:endParaRPr lang="tr-TR" u="sng" dirty="0" smtClean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tr-TR" u="sng" dirty="0" smtClean="0">
                <a:solidFill>
                  <a:prstClr val="black"/>
                </a:solidFill>
              </a:rPr>
              <a:t>Robotik</a:t>
            </a:r>
          </a:p>
          <a:p>
            <a:pPr lvl="1"/>
            <a:r>
              <a:rPr lang="tr-TR" u="sng" dirty="0" smtClean="0">
                <a:solidFill>
                  <a:prstClr val="black"/>
                </a:solidFill>
              </a:rPr>
              <a:t>Vazo-</a:t>
            </a:r>
            <a:r>
              <a:rPr lang="tr-TR" u="sng" dirty="0" err="1" smtClean="0">
                <a:solidFill>
                  <a:prstClr val="black"/>
                </a:solidFill>
              </a:rPr>
              <a:t>vazostomi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tr-TR" u="sng" dirty="0" smtClean="0">
                <a:solidFill>
                  <a:prstClr val="black"/>
                </a:solidFill>
              </a:rPr>
              <a:t>Sperm </a:t>
            </a:r>
            <a:r>
              <a:rPr lang="tr-TR" u="sng" dirty="0" err="1" smtClean="0">
                <a:solidFill>
                  <a:prstClr val="black"/>
                </a:solidFill>
              </a:rPr>
              <a:t>granülom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eksizyonu</a:t>
            </a:r>
            <a:endParaRPr lang="tr-TR" u="sng" dirty="0" smtClean="0">
              <a:solidFill>
                <a:prstClr val="black"/>
              </a:solidFill>
            </a:endParaRPr>
          </a:p>
          <a:p>
            <a:pPr lvl="1"/>
            <a:r>
              <a:rPr lang="tr-TR" u="sng" dirty="0" err="1" smtClean="0">
                <a:solidFill>
                  <a:prstClr val="black"/>
                </a:solidFill>
              </a:rPr>
              <a:t>İnguinal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meş</a:t>
            </a:r>
            <a:r>
              <a:rPr lang="tr-TR" u="sng" dirty="0" smtClean="0">
                <a:solidFill>
                  <a:prstClr val="black"/>
                </a:solidFill>
              </a:rPr>
              <a:t> </a:t>
            </a:r>
            <a:r>
              <a:rPr lang="tr-TR" u="sng" dirty="0" err="1" smtClean="0">
                <a:solidFill>
                  <a:prstClr val="black"/>
                </a:solidFill>
              </a:rPr>
              <a:t>eksizyonu</a:t>
            </a:r>
            <a:endParaRPr lang="tr-TR" u="sng" dirty="0" smtClean="0">
              <a:solidFill>
                <a:prstClr val="black"/>
              </a:solidFill>
            </a:endParaRPr>
          </a:p>
          <a:p>
            <a:pPr lvl="1"/>
            <a:r>
              <a:rPr lang="tr-TR" u="sng" dirty="0" err="1" smtClean="0">
                <a:solidFill>
                  <a:prstClr val="black"/>
                </a:solidFill>
              </a:rPr>
              <a:t>Epididimektomi</a:t>
            </a:r>
            <a:endParaRPr lang="tr-TR" u="sng" dirty="0" smtClean="0">
              <a:solidFill>
                <a:prstClr val="black"/>
              </a:solidFill>
            </a:endParaRPr>
          </a:p>
          <a:p>
            <a:pPr lvl="1"/>
            <a:r>
              <a:rPr lang="tr-TR" u="sng" dirty="0" err="1" smtClean="0">
                <a:solidFill>
                  <a:prstClr val="black"/>
                </a:solidFill>
              </a:rPr>
              <a:t>Orşiektomi</a:t>
            </a:r>
            <a:endParaRPr lang="tr-TR" u="sng" dirty="0" smtClean="0">
              <a:solidFill>
                <a:prstClr val="black"/>
              </a:solidFill>
            </a:endParaRPr>
          </a:p>
          <a:p>
            <a:pPr lvl="1"/>
            <a:endParaRPr lang="tr-TR" u="sng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38200" y="0"/>
            <a:ext cx="10515600" cy="953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prstClr val="black"/>
                </a:solidFill>
              </a:rPr>
              <a:t>Kronik </a:t>
            </a:r>
            <a:r>
              <a:rPr lang="tr-TR" b="1" dirty="0" err="1" smtClean="0">
                <a:solidFill>
                  <a:prstClr val="black"/>
                </a:solidFill>
              </a:rPr>
              <a:t>Skrotal</a:t>
            </a:r>
            <a:r>
              <a:rPr lang="tr-TR" b="1" dirty="0" smtClean="0">
                <a:solidFill>
                  <a:prstClr val="black"/>
                </a:solidFill>
              </a:rPr>
              <a:t> Ağrı Tedavisi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7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79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prstClr val="black"/>
                </a:solidFill>
              </a:rPr>
              <a:t>SPERMATİK KORD DENERVASYONU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390918"/>
            <a:ext cx="7182921" cy="5151550"/>
          </a:xfrm>
        </p:spPr>
        <p:txBody>
          <a:bodyPr/>
          <a:lstStyle/>
          <a:p>
            <a:r>
              <a:rPr lang="tr-TR" dirty="0" smtClean="0"/>
              <a:t>İlk defa 1978 yılında Devine tarafından yapılmış</a:t>
            </a:r>
          </a:p>
          <a:p>
            <a:r>
              <a:rPr lang="tr-TR" dirty="0" err="1" smtClean="0"/>
              <a:t>İlioinguinal</a:t>
            </a:r>
            <a:r>
              <a:rPr lang="tr-TR" dirty="0" smtClean="0"/>
              <a:t> sinir, tüm </a:t>
            </a:r>
            <a:r>
              <a:rPr lang="tr-TR" dirty="0" err="1" smtClean="0"/>
              <a:t>venler</a:t>
            </a:r>
            <a:r>
              <a:rPr lang="tr-TR" dirty="0" smtClean="0"/>
              <a:t> ve </a:t>
            </a:r>
            <a:r>
              <a:rPr lang="tr-TR" dirty="0" err="1" smtClean="0"/>
              <a:t>kremaster</a:t>
            </a:r>
            <a:r>
              <a:rPr lang="tr-TR" dirty="0" smtClean="0"/>
              <a:t> lifleri kesilir</a:t>
            </a:r>
          </a:p>
          <a:p>
            <a:r>
              <a:rPr lang="tr-TR" dirty="0" smtClean="0"/>
              <a:t>Başarı oranları %88-96 arasında</a:t>
            </a:r>
          </a:p>
          <a:p>
            <a:r>
              <a:rPr lang="tr-TR" dirty="0" smtClean="0"/>
              <a:t>Komplikasyonlar;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Testis </a:t>
            </a:r>
            <a:r>
              <a:rPr lang="tr-TR" dirty="0" err="1" smtClean="0"/>
              <a:t>atrofisi</a:t>
            </a:r>
            <a:r>
              <a:rPr lang="tr-TR" dirty="0" smtClean="0"/>
              <a:t> (%0-3)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Yara enfeksiyonu (%0-4,8)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 smtClean="0"/>
              <a:t>Seroma</a:t>
            </a:r>
            <a:r>
              <a:rPr lang="tr-TR" dirty="0" smtClean="0"/>
              <a:t> (%0-3,2)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 smtClean="0"/>
              <a:t>Hidrosel</a:t>
            </a:r>
            <a:r>
              <a:rPr lang="tr-TR" dirty="0" smtClean="0"/>
              <a:t> (%0-3,2)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 smtClean="0"/>
              <a:t>Hematom</a:t>
            </a:r>
            <a:r>
              <a:rPr lang="tr-TR" dirty="0" smtClean="0"/>
              <a:t> (%0-1,6)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Skrotum</a:t>
            </a:r>
            <a:r>
              <a:rPr lang="tr-TR" dirty="0" smtClean="0"/>
              <a:t>/peniste his bozukluğu (&lt;%1)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21" y="1555169"/>
            <a:ext cx="4170879" cy="449790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028090" y="6053071"/>
            <a:ext cx="28181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Heidenreich</a:t>
            </a:r>
            <a:r>
              <a:rPr lang="tr-TR" sz="1100" dirty="0"/>
              <a:t> A, 2002; </a:t>
            </a:r>
            <a:r>
              <a:rPr lang="tr-TR" sz="1100" dirty="0" err="1"/>
              <a:t>Eur</a:t>
            </a:r>
            <a:r>
              <a:rPr lang="tr-TR" sz="1100" dirty="0"/>
              <a:t> </a:t>
            </a:r>
            <a:r>
              <a:rPr lang="tr-TR" sz="1100" dirty="0" err="1"/>
              <a:t>Urol</a:t>
            </a:r>
            <a:endParaRPr lang="tr-TR" sz="1100" dirty="0"/>
          </a:p>
          <a:p>
            <a:r>
              <a:rPr lang="tr-TR" sz="1100" dirty="0" err="1" smtClean="0"/>
              <a:t>Strom</a:t>
            </a:r>
            <a:r>
              <a:rPr lang="tr-TR" sz="1100" dirty="0" smtClean="0"/>
              <a:t> KH, 2008; J </a:t>
            </a:r>
            <a:r>
              <a:rPr lang="tr-TR" sz="1100" dirty="0" err="1" smtClean="0"/>
              <a:t>Urol</a:t>
            </a:r>
            <a:endParaRPr lang="tr-TR" sz="1100" dirty="0" smtClean="0"/>
          </a:p>
          <a:p>
            <a:r>
              <a:rPr lang="tr-TR" sz="1100" dirty="0" err="1" smtClean="0"/>
              <a:t>Chaudhari</a:t>
            </a:r>
            <a:r>
              <a:rPr lang="tr-TR" sz="1100" dirty="0"/>
              <a:t> R, 2019; World J </a:t>
            </a:r>
            <a:r>
              <a:rPr lang="tr-TR" sz="1100" dirty="0" err="1"/>
              <a:t>Mens</a:t>
            </a:r>
            <a:r>
              <a:rPr lang="tr-TR" sz="1100" dirty="0"/>
              <a:t> </a:t>
            </a:r>
            <a:r>
              <a:rPr lang="tr-TR" sz="1100" dirty="0" err="1"/>
              <a:t>Health</a:t>
            </a:r>
            <a:endParaRPr lang="tr-TR" sz="1100" dirty="0" smtClean="0"/>
          </a:p>
        </p:txBody>
      </p:sp>
    </p:spTree>
    <p:extLst>
      <p:ext uri="{BB962C8B-B14F-4D97-AF65-F5344CB8AC3E}">
        <p14:creationId xmlns:p14="http://schemas.microsoft.com/office/powerpoint/2010/main" val="12163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43153"/>
            <a:ext cx="10515600" cy="961399"/>
          </a:xfrm>
        </p:spPr>
        <p:txBody>
          <a:bodyPr/>
          <a:lstStyle/>
          <a:p>
            <a:r>
              <a:rPr lang="tr-TR" b="1" dirty="0" smtClean="0"/>
              <a:t>LAPAROSKOPİK TESTİKÜLER DENERVASYON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663" y="944323"/>
            <a:ext cx="7082308" cy="59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906884" y="1602503"/>
            <a:ext cx="5313609" cy="3913344"/>
          </a:xfrm>
        </p:spPr>
        <p:txBody>
          <a:bodyPr/>
          <a:lstStyle/>
          <a:p>
            <a:r>
              <a:rPr lang="tr-TR" dirty="0" smtClean="0"/>
              <a:t>100 kata kadar büyütme sağlar</a:t>
            </a:r>
          </a:p>
          <a:p>
            <a:r>
              <a:rPr lang="tr-TR" dirty="0" smtClean="0"/>
              <a:t>Robotik </a:t>
            </a:r>
            <a:r>
              <a:rPr lang="tr-TR" dirty="0" err="1" smtClean="0"/>
              <a:t>Dopler</a:t>
            </a:r>
            <a:r>
              <a:rPr lang="tr-TR" dirty="0" smtClean="0"/>
              <a:t> USG </a:t>
            </a:r>
            <a:r>
              <a:rPr lang="tr-TR" dirty="0" err="1" smtClean="0"/>
              <a:t>probunun</a:t>
            </a:r>
            <a:r>
              <a:rPr lang="tr-TR" dirty="0" smtClean="0"/>
              <a:t> </a:t>
            </a:r>
            <a:r>
              <a:rPr lang="tr-TR" dirty="0" err="1" smtClean="0"/>
              <a:t>perioperatif</a:t>
            </a:r>
            <a:r>
              <a:rPr lang="tr-TR" dirty="0" smtClean="0"/>
              <a:t> kullanım avantajı</a:t>
            </a:r>
          </a:p>
          <a:p>
            <a:r>
              <a:rPr lang="tr-TR" dirty="0" smtClean="0"/>
              <a:t>Başarı oranı %78-83</a:t>
            </a:r>
          </a:p>
          <a:p>
            <a:r>
              <a:rPr lang="tr-TR" dirty="0" smtClean="0"/>
              <a:t>Testis </a:t>
            </a:r>
            <a:r>
              <a:rPr lang="tr-TR" dirty="0" err="1" smtClean="0"/>
              <a:t>atrofisi</a:t>
            </a:r>
            <a:r>
              <a:rPr lang="tr-TR" dirty="0" smtClean="0"/>
              <a:t> riski daha az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38199" y="43153"/>
            <a:ext cx="10515600" cy="96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ROBOTİK TESTİKÜLER DENERVASYON</a:t>
            </a:r>
            <a:endParaRPr lang="tr-TR" b="1" dirty="0"/>
          </a:p>
        </p:txBody>
      </p:sp>
      <p:pic>
        <p:nvPicPr>
          <p:cNvPr id="8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6600" y="1825625"/>
            <a:ext cx="5105400" cy="346710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9028090" y="6053071"/>
            <a:ext cx="281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Parekattil</a:t>
            </a:r>
            <a:r>
              <a:rPr lang="tr-TR" sz="1100" dirty="0"/>
              <a:t> SJ, 2011; </a:t>
            </a:r>
            <a:r>
              <a:rPr lang="tr-TR" sz="1100" dirty="0" err="1"/>
              <a:t>Curr</a:t>
            </a:r>
            <a:r>
              <a:rPr lang="tr-TR" sz="1100" dirty="0"/>
              <a:t> </a:t>
            </a:r>
            <a:r>
              <a:rPr lang="tr-TR" sz="1100" dirty="0" err="1"/>
              <a:t>Opin</a:t>
            </a:r>
            <a:r>
              <a:rPr lang="tr-TR" sz="1100" dirty="0"/>
              <a:t> </a:t>
            </a:r>
            <a:r>
              <a:rPr lang="tr-TR" sz="1100" dirty="0" err="1" smtClean="0"/>
              <a:t>Urol</a:t>
            </a:r>
            <a:endParaRPr lang="tr-TR" sz="1100" dirty="0" smtClean="0"/>
          </a:p>
          <a:p>
            <a:r>
              <a:rPr lang="tr-TR" sz="1100" dirty="0" err="1" smtClean="0"/>
              <a:t>Calixte</a:t>
            </a:r>
            <a:r>
              <a:rPr lang="tr-TR" sz="1100" dirty="0" smtClean="0"/>
              <a:t> N, 2017; J </a:t>
            </a:r>
            <a:r>
              <a:rPr lang="tr-TR" sz="1100" dirty="0" err="1" smtClean="0"/>
              <a:t>Urol</a:t>
            </a:r>
            <a:r>
              <a:rPr lang="tr-TR" sz="11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0275"/>
            <a:ext cx="10515600" cy="1025794"/>
          </a:xfrm>
        </p:spPr>
        <p:txBody>
          <a:bodyPr/>
          <a:lstStyle/>
          <a:p>
            <a:r>
              <a:rPr lang="tr-TR" b="1" dirty="0" err="1" smtClean="0"/>
              <a:t>Postvazektomi</a:t>
            </a:r>
            <a:r>
              <a:rPr lang="tr-TR" b="1" dirty="0" smtClean="0"/>
              <a:t> Kronik Ağrı Sendromu Tedavi</a:t>
            </a:r>
            <a:endParaRPr lang="tr-TR" b="1" dirty="0"/>
          </a:p>
        </p:txBody>
      </p:sp>
      <p:pic>
        <p:nvPicPr>
          <p:cNvPr id="4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44" y="1403799"/>
            <a:ext cx="11475911" cy="4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Kronik </a:t>
            </a:r>
            <a:r>
              <a:rPr lang="tr-TR" b="1" dirty="0" err="1" smtClean="0"/>
              <a:t>Skrotal</a:t>
            </a:r>
            <a:r>
              <a:rPr lang="tr-TR" b="1" dirty="0" smtClean="0"/>
              <a:t> Ağrı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İnsidansı</a:t>
            </a:r>
            <a:r>
              <a:rPr lang="tr-TR" dirty="0" smtClean="0"/>
              <a:t> 100 </a:t>
            </a:r>
            <a:r>
              <a:rPr lang="tr-TR" dirty="0"/>
              <a:t>binde </a:t>
            </a:r>
            <a:r>
              <a:rPr lang="tr-TR" dirty="0" smtClean="0"/>
              <a:t>350-450</a:t>
            </a:r>
          </a:p>
          <a:p>
            <a:r>
              <a:rPr lang="tr-TR" dirty="0" smtClean="0"/>
              <a:t>Toplumda </a:t>
            </a:r>
            <a:r>
              <a:rPr lang="tr-TR" dirty="0"/>
              <a:t>% 4.7 oranında</a:t>
            </a:r>
          </a:p>
          <a:p>
            <a:r>
              <a:rPr lang="tr-TR" dirty="0" smtClean="0"/>
              <a:t>Üroloji konsültasyonlarının % 2.5-5</a:t>
            </a:r>
          </a:p>
          <a:p>
            <a:r>
              <a:rPr lang="tr-TR" dirty="0" smtClean="0"/>
              <a:t>Ayda </a:t>
            </a:r>
            <a:r>
              <a:rPr lang="tr-TR" dirty="0"/>
              <a:t>ortalama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smtClean="0"/>
              <a:t>kronik </a:t>
            </a:r>
            <a:r>
              <a:rPr lang="tr-TR" dirty="0" err="1"/>
              <a:t>skrotal</a:t>
            </a:r>
            <a:r>
              <a:rPr lang="tr-TR" dirty="0"/>
              <a:t> ağrı teşhisi ile 6.5 yeni hasta</a:t>
            </a:r>
            <a:endParaRPr lang="tr-TR" dirty="0" smtClean="0"/>
          </a:p>
          <a:p>
            <a:r>
              <a:rPr lang="tr-TR" dirty="0" smtClean="0"/>
              <a:t>En sık 3. </a:t>
            </a:r>
            <a:r>
              <a:rPr lang="tr-TR" dirty="0" err="1" smtClean="0"/>
              <a:t>dekatta</a:t>
            </a:r>
            <a:r>
              <a:rPr lang="tr-TR" dirty="0" smtClean="0"/>
              <a:t> </a:t>
            </a:r>
          </a:p>
          <a:p>
            <a:r>
              <a:rPr lang="tr-TR" dirty="0" smtClean="0"/>
              <a:t>Amerika’ da her yıl 100 bin yeni vaka</a:t>
            </a:r>
          </a:p>
          <a:p>
            <a:r>
              <a:rPr lang="tr-TR" dirty="0" smtClean="0"/>
              <a:t>% 18,6-50 </a:t>
            </a:r>
            <a:r>
              <a:rPr lang="tr-TR" dirty="0" err="1" smtClean="0"/>
              <a:t>İdiopatik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280478" y="5665569"/>
            <a:ext cx="291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Polackwich</a:t>
            </a:r>
            <a:r>
              <a:rPr lang="tr-TR" sz="1200" dirty="0" smtClean="0"/>
              <a:t> AS, 2018; </a:t>
            </a:r>
            <a:r>
              <a:rPr lang="tr-TR" sz="1200" dirty="0" err="1" smtClean="0"/>
              <a:t>Transl</a:t>
            </a:r>
            <a:r>
              <a:rPr lang="tr-TR" sz="1200" dirty="0" smtClean="0"/>
              <a:t> </a:t>
            </a:r>
            <a:r>
              <a:rPr lang="tr-TR" sz="1200" dirty="0" err="1" smtClean="0"/>
              <a:t>Androl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r>
              <a:rPr lang="tr-TR" sz="1200" dirty="0" smtClean="0"/>
              <a:t>.</a:t>
            </a:r>
          </a:p>
          <a:p>
            <a:r>
              <a:rPr lang="tr-TR" sz="1200" dirty="0" err="1" smtClean="0"/>
              <a:t>Shoskes</a:t>
            </a:r>
            <a:r>
              <a:rPr lang="tr-TR" sz="1200" dirty="0" smtClean="0"/>
              <a:t> DA, 2018; </a:t>
            </a:r>
            <a:r>
              <a:rPr lang="tr-TR" sz="1200" dirty="0" err="1" smtClean="0"/>
              <a:t>Urology</a:t>
            </a:r>
            <a:r>
              <a:rPr lang="tr-TR" sz="1200" dirty="0" smtClean="0"/>
              <a:t>. </a:t>
            </a:r>
          </a:p>
          <a:p>
            <a:r>
              <a:rPr lang="tr-TR" sz="1200" dirty="0" err="1" smtClean="0"/>
              <a:t>Ciftci</a:t>
            </a:r>
            <a:r>
              <a:rPr lang="tr-TR" sz="1200" dirty="0" smtClean="0"/>
              <a:t> H, 2010; </a:t>
            </a:r>
            <a:r>
              <a:rPr lang="tr-TR" sz="1200" dirty="0" err="1" smtClean="0"/>
              <a:t>Curr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endParaRPr lang="tr-TR" sz="1200" dirty="0" smtClean="0"/>
          </a:p>
          <a:p>
            <a:r>
              <a:rPr lang="tr-TR" sz="1200" dirty="0" err="1"/>
              <a:t>Strebel</a:t>
            </a:r>
            <a:r>
              <a:rPr lang="tr-TR" sz="1200" dirty="0"/>
              <a:t> RT, 2005; </a:t>
            </a:r>
            <a:r>
              <a:rPr lang="tr-TR" sz="1200" dirty="0" err="1"/>
              <a:t>Eur</a:t>
            </a:r>
            <a:r>
              <a:rPr lang="tr-TR" sz="1200" dirty="0"/>
              <a:t> </a:t>
            </a:r>
            <a:r>
              <a:rPr lang="tr-TR" sz="1200" dirty="0" err="1"/>
              <a:t>Urol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653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0275"/>
            <a:ext cx="10515600" cy="1038672"/>
          </a:xfrm>
        </p:spPr>
        <p:txBody>
          <a:bodyPr/>
          <a:lstStyle/>
          <a:p>
            <a:pPr algn="ctr"/>
            <a:r>
              <a:rPr lang="tr-TR" b="1" dirty="0" smtClean="0"/>
              <a:t>Vazo-</a:t>
            </a:r>
            <a:r>
              <a:rPr lang="tr-TR" b="1" dirty="0" err="1" smtClean="0"/>
              <a:t>vazostomi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07439"/>
            <a:ext cx="10515600" cy="4351338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Amaç </a:t>
            </a:r>
            <a:r>
              <a:rPr lang="tr-TR" dirty="0" err="1" smtClean="0"/>
              <a:t>vas</a:t>
            </a:r>
            <a:r>
              <a:rPr lang="tr-TR" dirty="0" smtClean="0"/>
              <a:t> </a:t>
            </a:r>
            <a:r>
              <a:rPr lang="tr-TR" dirty="0" err="1" smtClean="0"/>
              <a:t>deferensteki</a:t>
            </a:r>
            <a:r>
              <a:rPr lang="tr-TR" dirty="0" smtClean="0"/>
              <a:t> tıkanıklığı ortadan kaldırıp basıncı düşürmek</a:t>
            </a:r>
          </a:p>
          <a:p>
            <a:r>
              <a:rPr lang="tr-TR" dirty="0" err="1" smtClean="0"/>
              <a:t>Komplet</a:t>
            </a:r>
            <a:r>
              <a:rPr lang="tr-TR" dirty="0" smtClean="0"/>
              <a:t> ağrı </a:t>
            </a:r>
            <a:r>
              <a:rPr lang="tr-TR" dirty="0" err="1" smtClean="0"/>
              <a:t>remisyon</a:t>
            </a:r>
            <a:r>
              <a:rPr lang="tr-TR" dirty="0" smtClean="0"/>
              <a:t> oranı %34-69 arasında</a:t>
            </a:r>
          </a:p>
          <a:p>
            <a:r>
              <a:rPr lang="tr-TR" dirty="0"/>
              <a:t>VAS skorunda yaklaşık 4 puanlık azalma</a:t>
            </a:r>
          </a:p>
          <a:p>
            <a:r>
              <a:rPr lang="tr-TR" dirty="0" smtClean="0"/>
              <a:t>Vazo-</a:t>
            </a:r>
            <a:r>
              <a:rPr lang="tr-TR" dirty="0" err="1" smtClean="0"/>
              <a:t>vazostomi</a:t>
            </a:r>
            <a:r>
              <a:rPr lang="tr-TR" dirty="0" smtClean="0"/>
              <a:t> sonrası </a:t>
            </a:r>
            <a:r>
              <a:rPr lang="tr-TR" dirty="0" err="1" smtClean="0"/>
              <a:t>ejekülatta</a:t>
            </a:r>
            <a:r>
              <a:rPr lang="tr-TR" dirty="0" smtClean="0"/>
              <a:t> sperm olanlarda </a:t>
            </a:r>
            <a:r>
              <a:rPr lang="tr-TR" dirty="0" smtClean="0"/>
              <a:t>VAS skorunda azalma oranı daha fazla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787944" y="5697269"/>
            <a:ext cx="21355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Nangia</a:t>
            </a:r>
            <a:r>
              <a:rPr lang="tr-TR" sz="1100" dirty="0"/>
              <a:t> AK, 2000; J </a:t>
            </a:r>
            <a:r>
              <a:rPr lang="tr-TR" sz="1100" dirty="0" err="1" smtClean="0"/>
              <a:t>Urol</a:t>
            </a:r>
            <a:endParaRPr lang="tr-TR" sz="1100" dirty="0" smtClean="0"/>
          </a:p>
          <a:p>
            <a:r>
              <a:rPr lang="tr-TR" sz="1100" dirty="0" err="1"/>
              <a:t>Horovitz</a:t>
            </a:r>
            <a:r>
              <a:rPr lang="tr-TR" sz="1100" dirty="0"/>
              <a:t> D; 2012; J </a:t>
            </a:r>
            <a:r>
              <a:rPr lang="tr-TR" sz="1100" dirty="0" err="1" smtClean="0"/>
              <a:t>Urol</a:t>
            </a:r>
            <a:endParaRPr lang="tr-TR" sz="1100" dirty="0" smtClean="0"/>
          </a:p>
          <a:p>
            <a:r>
              <a:rPr lang="tr-TR" sz="1100" dirty="0"/>
              <a:t>Lee JY, 2012; </a:t>
            </a:r>
            <a:r>
              <a:rPr lang="tr-TR" sz="1100" dirty="0" err="1"/>
              <a:t>Int</a:t>
            </a:r>
            <a:r>
              <a:rPr lang="tr-TR" sz="1100" dirty="0"/>
              <a:t> J </a:t>
            </a:r>
            <a:r>
              <a:rPr lang="tr-TR" sz="1100" dirty="0" err="1"/>
              <a:t>Impot</a:t>
            </a:r>
            <a:r>
              <a:rPr lang="tr-TR" sz="1100" dirty="0"/>
              <a:t> </a:t>
            </a:r>
            <a:r>
              <a:rPr lang="tr-TR" sz="1100" dirty="0" err="1"/>
              <a:t>Res</a:t>
            </a:r>
            <a:endParaRPr lang="tr-TR" sz="1100" dirty="0"/>
          </a:p>
          <a:p>
            <a:r>
              <a:rPr lang="tr-TR" sz="1100" dirty="0" err="1" smtClean="0"/>
              <a:t>Polackwich</a:t>
            </a:r>
            <a:r>
              <a:rPr lang="tr-TR" sz="1100" dirty="0" smtClean="0"/>
              <a:t> </a:t>
            </a:r>
            <a:r>
              <a:rPr lang="tr-TR" sz="1100" dirty="0"/>
              <a:t>AS, 2015; </a:t>
            </a:r>
            <a:r>
              <a:rPr lang="tr-TR" sz="1100" dirty="0" err="1" smtClean="0"/>
              <a:t>Urology</a:t>
            </a:r>
            <a:endParaRPr lang="tr-TR" sz="1100" dirty="0" smtClean="0"/>
          </a:p>
          <a:p>
            <a:r>
              <a:rPr lang="tr-TR" sz="1100" dirty="0" smtClean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28278"/>
            <a:ext cx="7958070" cy="26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961399"/>
          </a:xfrm>
        </p:spPr>
        <p:txBody>
          <a:bodyPr anchor="t"/>
          <a:lstStyle/>
          <a:p>
            <a:pPr algn="ctr"/>
            <a:r>
              <a:rPr lang="tr-TR" b="1" dirty="0" smtClean="0"/>
              <a:t>Sperm </a:t>
            </a:r>
            <a:r>
              <a:rPr lang="tr-TR" b="1" dirty="0" err="1" smtClean="0"/>
              <a:t>Granülom</a:t>
            </a:r>
            <a:r>
              <a:rPr lang="tr-TR" b="1" dirty="0" smtClean="0"/>
              <a:t> </a:t>
            </a:r>
            <a:r>
              <a:rPr lang="tr-TR" b="1" dirty="0" err="1" smtClean="0"/>
              <a:t>Eksizyonu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56067"/>
            <a:ext cx="10515600" cy="5125791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Açık uçlu </a:t>
            </a:r>
            <a:r>
              <a:rPr lang="tr-TR" dirty="0" err="1" smtClean="0"/>
              <a:t>vazektomilerde</a:t>
            </a:r>
            <a:r>
              <a:rPr lang="tr-TR" dirty="0" smtClean="0"/>
              <a:t> sperm sızıntıları sonucu oluşur</a:t>
            </a:r>
          </a:p>
          <a:p>
            <a:r>
              <a:rPr lang="tr-TR" dirty="0" smtClean="0"/>
              <a:t>Ağrı sebebi;</a:t>
            </a:r>
            <a:endParaRPr lang="tr-T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Granülomun</a:t>
            </a:r>
            <a:r>
              <a:rPr lang="tr-TR" dirty="0" smtClean="0"/>
              <a:t> kendisi olabileceği gibi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Sızan spermlerin </a:t>
            </a:r>
            <a:r>
              <a:rPr lang="tr-TR" dirty="0" err="1" smtClean="0"/>
              <a:t>antijenik</a:t>
            </a:r>
            <a:r>
              <a:rPr lang="tr-TR" dirty="0" smtClean="0"/>
              <a:t> özelliği nedeniyle oluşan </a:t>
            </a:r>
            <a:r>
              <a:rPr lang="tr-TR" dirty="0" err="1" smtClean="0"/>
              <a:t>inflamasyon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Vazektomi</a:t>
            </a:r>
            <a:r>
              <a:rPr lang="tr-TR" dirty="0" smtClean="0"/>
              <a:t> sonrası % 97 </a:t>
            </a:r>
            <a:r>
              <a:rPr lang="tr-TR" dirty="0" err="1" smtClean="0"/>
              <a:t>granülom</a:t>
            </a:r>
            <a:r>
              <a:rPr lang="tr-TR" dirty="0" smtClean="0"/>
              <a:t> oluşur</a:t>
            </a:r>
          </a:p>
          <a:p>
            <a:r>
              <a:rPr lang="tr-TR" dirty="0" smtClean="0"/>
              <a:t>Bunların yaklaşık yarısı ağrılı, ağrılı olanlarda % 76 </a:t>
            </a:r>
            <a:r>
              <a:rPr lang="tr-TR" dirty="0" err="1" smtClean="0"/>
              <a:t>granülom</a:t>
            </a:r>
            <a:r>
              <a:rPr lang="tr-TR" dirty="0" smtClean="0"/>
              <a:t> </a:t>
            </a:r>
            <a:r>
              <a:rPr lang="tr-TR" dirty="0" err="1" smtClean="0"/>
              <a:t>eksizyonu</a:t>
            </a:r>
            <a:r>
              <a:rPr lang="tr-TR" dirty="0" smtClean="0"/>
              <a:t> ile ağrı kontrol edilir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787944" y="5697269"/>
            <a:ext cx="2135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Shapiro</a:t>
            </a:r>
            <a:r>
              <a:rPr lang="tr-TR" sz="1100" dirty="0"/>
              <a:t> EI, 1979; </a:t>
            </a:r>
            <a:r>
              <a:rPr lang="tr-TR" sz="1100" dirty="0" err="1"/>
              <a:t>Fertil</a:t>
            </a:r>
            <a:r>
              <a:rPr lang="tr-TR" sz="1100" dirty="0"/>
              <a:t> </a:t>
            </a:r>
            <a:r>
              <a:rPr lang="tr-TR" sz="1100" dirty="0" smtClean="0"/>
              <a:t>Steril</a:t>
            </a:r>
          </a:p>
          <a:p>
            <a:r>
              <a:rPr lang="tr-TR" sz="1100" dirty="0"/>
              <a:t> </a:t>
            </a:r>
            <a:r>
              <a:rPr lang="tr-TR" sz="1100" dirty="0" err="1"/>
              <a:t>Schmidt</a:t>
            </a:r>
            <a:r>
              <a:rPr lang="tr-TR" sz="1100" dirty="0"/>
              <a:t> </a:t>
            </a:r>
            <a:r>
              <a:rPr lang="tr-TR" sz="1100" dirty="0" smtClean="0"/>
              <a:t>SS, 1979; </a:t>
            </a:r>
            <a:r>
              <a:rPr lang="tr-TR" sz="1100" dirty="0" err="1"/>
              <a:t>Fertil</a:t>
            </a:r>
            <a:r>
              <a:rPr lang="tr-TR" sz="1100" dirty="0"/>
              <a:t> Steril</a:t>
            </a:r>
          </a:p>
          <a:p>
            <a:r>
              <a:rPr lang="tr-TR" sz="1100" dirty="0" err="1" smtClean="0"/>
              <a:t>Tandon</a:t>
            </a:r>
            <a:r>
              <a:rPr lang="tr-TR" sz="1100" dirty="0" smtClean="0"/>
              <a:t> S, 2008; BJU </a:t>
            </a:r>
            <a:r>
              <a:rPr lang="tr-TR" sz="1100" dirty="0" err="1" smtClean="0"/>
              <a:t>Int</a:t>
            </a:r>
            <a:endParaRPr lang="tr-TR" sz="1100" dirty="0" smtClean="0"/>
          </a:p>
        </p:txBody>
      </p:sp>
    </p:spTree>
    <p:extLst>
      <p:ext uri="{BB962C8B-B14F-4D97-AF65-F5344CB8AC3E}">
        <p14:creationId xmlns:p14="http://schemas.microsoft.com/office/powerpoint/2010/main" val="1100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79" y="337667"/>
            <a:ext cx="8382536" cy="66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839787" y="470549"/>
            <a:ext cx="5157787" cy="823912"/>
          </a:xfrm>
        </p:spPr>
        <p:txBody>
          <a:bodyPr anchor="ctr"/>
          <a:lstStyle/>
          <a:p>
            <a:pPr algn="ctr"/>
            <a:r>
              <a:rPr lang="tr-TR" dirty="0" smtClean="0"/>
              <a:t>EPİDİDİMEKTOMİ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839788" y="1532586"/>
            <a:ext cx="5157787" cy="4657077"/>
          </a:xfrm>
        </p:spPr>
        <p:txBody>
          <a:bodyPr>
            <a:normAutofit/>
          </a:bodyPr>
          <a:lstStyle/>
          <a:p>
            <a:r>
              <a:rPr lang="tr-TR" dirty="0" smtClean="0"/>
              <a:t>Başarı % 50-90 arasında</a:t>
            </a:r>
          </a:p>
          <a:p>
            <a:r>
              <a:rPr lang="tr-TR" dirty="0" err="1" smtClean="0"/>
              <a:t>Epididimal</a:t>
            </a:r>
            <a:r>
              <a:rPr lang="tr-TR" dirty="0" smtClean="0"/>
              <a:t> patoloji varsa oran artar</a:t>
            </a:r>
          </a:p>
          <a:p>
            <a:r>
              <a:rPr lang="tr-TR" dirty="0" smtClean="0"/>
              <a:t>Vazo-</a:t>
            </a:r>
            <a:r>
              <a:rPr lang="tr-TR" dirty="0" err="1" smtClean="0"/>
              <a:t>vazostomi</a:t>
            </a:r>
            <a:r>
              <a:rPr lang="tr-TR" dirty="0" smtClean="0"/>
              <a:t> ile benzer sonuçlar</a:t>
            </a:r>
          </a:p>
          <a:p>
            <a:r>
              <a:rPr lang="tr-TR" dirty="0" err="1" smtClean="0"/>
              <a:t>Epididimektomi</a:t>
            </a:r>
            <a:r>
              <a:rPr lang="tr-TR" dirty="0" smtClean="0"/>
              <a:t> sonrası anti-</a:t>
            </a:r>
            <a:r>
              <a:rPr lang="tr-TR" dirty="0" err="1" smtClean="0"/>
              <a:t>fibrotik</a:t>
            </a:r>
            <a:r>
              <a:rPr lang="tr-TR" dirty="0" smtClean="0"/>
              <a:t> kullanımı tam </a:t>
            </a:r>
            <a:r>
              <a:rPr lang="tr-TR" dirty="0" err="1" smtClean="0"/>
              <a:t>ağrısızlık</a:t>
            </a:r>
            <a:r>
              <a:rPr lang="tr-TR" dirty="0" smtClean="0"/>
              <a:t> oranını %15 ’ den %57’ ye çıkartır.</a:t>
            </a:r>
            <a:endParaRPr lang="tr-TR"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3"/>
          </p:nvPr>
        </p:nvSpPr>
        <p:spPr>
          <a:xfrm>
            <a:off x="6172200" y="470549"/>
            <a:ext cx="5183188" cy="823912"/>
          </a:xfrm>
        </p:spPr>
        <p:txBody>
          <a:bodyPr anchor="ctr"/>
          <a:lstStyle/>
          <a:p>
            <a:pPr algn="ctr"/>
            <a:r>
              <a:rPr lang="tr-TR" dirty="0" smtClean="0"/>
              <a:t>ORŞİEKTOMİ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6172200" y="1532586"/>
            <a:ext cx="5183188" cy="3684588"/>
          </a:xfrm>
        </p:spPr>
        <p:txBody>
          <a:bodyPr>
            <a:normAutofit/>
          </a:bodyPr>
          <a:lstStyle/>
          <a:p>
            <a:r>
              <a:rPr lang="tr-TR" dirty="0" smtClean="0"/>
              <a:t>En son basamak olarak uygulanır.</a:t>
            </a:r>
          </a:p>
          <a:p>
            <a:r>
              <a:rPr lang="tr-TR" dirty="0" smtClean="0"/>
              <a:t>Operasyon </a:t>
            </a:r>
            <a:r>
              <a:rPr lang="tr-TR" dirty="0"/>
              <a:t>sonrası fantom ve </a:t>
            </a:r>
            <a:r>
              <a:rPr lang="tr-TR" dirty="0" err="1"/>
              <a:t>kontralateral</a:t>
            </a:r>
            <a:r>
              <a:rPr lang="tr-TR" dirty="0"/>
              <a:t> </a:t>
            </a:r>
            <a:r>
              <a:rPr lang="tr-TR" dirty="0" smtClean="0"/>
              <a:t>ağrı gelişebilir</a:t>
            </a:r>
          </a:p>
          <a:p>
            <a:r>
              <a:rPr lang="tr-TR" dirty="0" smtClean="0"/>
              <a:t>Başarı oranları % 20-73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/>
              <a:t>İnguinal</a:t>
            </a:r>
            <a:r>
              <a:rPr lang="tr-TR" dirty="0" smtClean="0"/>
              <a:t> </a:t>
            </a:r>
            <a:r>
              <a:rPr lang="tr-TR" dirty="0" err="1" smtClean="0"/>
              <a:t>orşiektomi</a:t>
            </a:r>
            <a:r>
              <a:rPr lang="tr-TR" dirty="0" smtClean="0"/>
              <a:t> %73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/>
              <a:t>S</a:t>
            </a:r>
            <a:r>
              <a:rPr lang="tr-TR" dirty="0" err="1" smtClean="0"/>
              <a:t>krotal</a:t>
            </a:r>
            <a:r>
              <a:rPr lang="tr-TR" dirty="0" smtClean="0"/>
              <a:t> </a:t>
            </a:r>
            <a:r>
              <a:rPr lang="tr-TR" dirty="0" err="1" smtClean="0"/>
              <a:t>orşiektomide</a:t>
            </a:r>
            <a:r>
              <a:rPr lang="tr-TR" dirty="0" smtClean="0"/>
              <a:t> %55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65163" y="5489069"/>
            <a:ext cx="2135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Tan WP, </a:t>
            </a:r>
            <a:r>
              <a:rPr lang="tr-TR" sz="1100" dirty="0"/>
              <a:t>2016; </a:t>
            </a:r>
            <a:r>
              <a:rPr lang="tr-TR" sz="1100" dirty="0" err="1"/>
              <a:t>Asian</a:t>
            </a:r>
            <a:r>
              <a:rPr lang="tr-TR" sz="1100" dirty="0"/>
              <a:t> J </a:t>
            </a:r>
            <a:r>
              <a:rPr lang="tr-TR" sz="1100" dirty="0" err="1"/>
              <a:t>Androl</a:t>
            </a:r>
            <a:endParaRPr lang="tr-TR" sz="1100" dirty="0" smtClean="0"/>
          </a:p>
          <a:p>
            <a:r>
              <a:rPr lang="tr-TR" sz="1100" dirty="0" smtClean="0"/>
              <a:t> </a:t>
            </a:r>
            <a:r>
              <a:rPr lang="tr-TR" sz="1100" dirty="0"/>
              <a:t>Lee </a:t>
            </a:r>
            <a:r>
              <a:rPr lang="tr-TR" sz="1100" dirty="0" smtClean="0"/>
              <a:t>JY, 2014</a:t>
            </a:r>
            <a:r>
              <a:rPr lang="tr-TR" sz="1100" dirty="0"/>
              <a:t>; </a:t>
            </a:r>
            <a:r>
              <a:rPr lang="tr-TR" sz="1100" dirty="0" err="1"/>
              <a:t>Int</a:t>
            </a:r>
            <a:r>
              <a:rPr lang="tr-TR" sz="1100" dirty="0"/>
              <a:t> </a:t>
            </a:r>
            <a:r>
              <a:rPr lang="tr-TR" sz="1100" dirty="0" err="1"/>
              <a:t>Urol</a:t>
            </a:r>
            <a:r>
              <a:rPr lang="tr-TR" sz="1100" dirty="0"/>
              <a:t> </a:t>
            </a:r>
            <a:r>
              <a:rPr lang="tr-TR" sz="1100" dirty="0" err="1"/>
              <a:t>Nephrol</a:t>
            </a:r>
            <a:r>
              <a:rPr lang="tr-TR" sz="1100" dirty="0" smtClean="0"/>
              <a:t>.</a:t>
            </a:r>
          </a:p>
          <a:p>
            <a:r>
              <a:rPr lang="tr-TR" sz="1100" dirty="0" err="1"/>
              <a:t>Chung</a:t>
            </a:r>
            <a:r>
              <a:rPr lang="tr-TR" sz="1100" dirty="0"/>
              <a:t> JH, </a:t>
            </a:r>
            <a:r>
              <a:rPr lang="tr-TR" sz="1100" dirty="0" smtClean="0"/>
              <a:t>2013</a:t>
            </a:r>
            <a:r>
              <a:rPr lang="tr-TR" sz="1100" dirty="0"/>
              <a:t>; J </a:t>
            </a:r>
            <a:r>
              <a:rPr lang="tr-TR" sz="1100" dirty="0" err="1"/>
              <a:t>Urol</a:t>
            </a:r>
            <a:endParaRPr lang="tr-TR" sz="1100" dirty="0" smtClean="0"/>
          </a:p>
        </p:txBody>
      </p:sp>
      <p:sp>
        <p:nvSpPr>
          <p:cNvPr id="7" name="Metin kutusu 6"/>
          <p:cNvSpPr txBox="1"/>
          <p:nvPr/>
        </p:nvSpPr>
        <p:spPr>
          <a:xfrm>
            <a:off x="9060042" y="5489069"/>
            <a:ext cx="2135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Davis</a:t>
            </a:r>
            <a:r>
              <a:rPr lang="tr-TR" sz="1100" dirty="0"/>
              <a:t> B, 1990;  J </a:t>
            </a:r>
            <a:r>
              <a:rPr lang="tr-TR" sz="1100" dirty="0" err="1" smtClean="0"/>
              <a:t>Urol</a:t>
            </a:r>
            <a:endParaRPr lang="tr-TR" sz="1100" dirty="0" smtClean="0"/>
          </a:p>
          <a:p>
            <a:r>
              <a:rPr lang="tr-TR" sz="1100" dirty="0" err="1" smtClean="0"/>
              <a:t>Levine</a:t>
            </a:r>
            <a:r>
              <a:rPr lang="tr-TR" sz="1100" dirty="0"/>
              <a:t> LA; 2015; </a:t>
            </a:r>
            <a:r>
              <a:rPr lang="tr-TR" sz="1100" dirty="0" err="1"/>
              <a:t>Curr</a:t>
            </a:r>
            <a:r>
              <a:rPr lang="tr-TR" sz="1100" dirty="0"/>
              <a:t> </a:t>
            </a:r>
            <a:r>
              <a:rPr lang="tr-TR" sz="1100" dirty="0" err="1"/>
              <a:t>Urol</a:t>
            </a:r>
            <a:r>
              <a:rPr lang="tr-TR" sz="1100" dirty="0"/>
              <a:t> </a:t>
            </a:r>
            <a:r>
              <a:rPr lang="tr-TR" sz="1100" dirty="0" err="1" smtClean="0"/>
              <a:t>Rep</a:t>
            </a:r>
            <a:endParaRPr lang="tr-TR" sz="1100" dirty="0" smtClean="0"/>
          </a:p>
        </p:txBody>
      </p:sp>
    </p:spTree>
    <p:extLst>
      <p:ext uri="{BB962C8B-B14F-4D97-AF65-F5344CB8AC3E}">
        <p14:creationId xmlns:p14="http://schemas.microsoft.com/office/powerpoint/2010/main" val="31399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584" y="1825625"/>
            <a:ext cx="76788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16700"/>
          </a:xfrm>
        </p:spPr>
        <p:txBody>
          <a:bodyPr anchor="t"/>
          <a:lstStyle/>
          <a:p>
            <a:pPr algn="ctr"/>
            <a:r>
              <a:rPr lang="tr-TR" b="1" dirty="0" smtClean="0"/>
              <a:t>Ultrason </a:t>
            </a:r>
            <a:r>
              <a:rPr lang="tr-TR" b="1" dirty="0" err="1"/>
              <a:t>Targeted</a:t>
            </a:r>
            <a:r>
              <a:rPr lang="tr-TR" b="1" dirty="0"/>
              <a:t> Mikro-</a:t>
            </a:r>
            <a:r>
              <a:rPr lang="tr-TR" b="1" dirty="0" err="1"/>
              <a:t>Kriyoablasyon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3640" y="1297591"/>
            <a:ext cx="6413678" cy="5025936"/>
          </a:xfrm>
        </p:spPr>
        <p:txBody>
          <a:bodyPr/>
          <a:lstStyle/>
          <a:p>
            <a:r>
              <a:rPr lang="tr-TR" dirty="0"/>
              <a:t>Amaç </a:t>
            </a:r>
            <a:r>
              <a:rPr lang="tr-TR" dirty="0" err="1"/>
              <a:t>ilioinguinal</a:t>
            </a:r>
            <a:r>
              <a:rPr lang="tr-TR" dirty="0"/>
              <a:t> ve </a:t>
            </a:r>
            <a:r>
              <a:rPr lang="tr-TR" dirty="0" err="1"/>
              <a:t>genitofemoral</a:t>
            </a:r>
            <a:r>
              <a:rPr lang="tr-TR" dirty="0"/>
              <a:t> sinir liflerinin mikro </a:t>
            </a:r>
            <a:r>
              <a:rPr lang="tr-TR" dirty="0" err="1" smtClean="0"/>
              <a:t>kriyoablasyonu</a:t>
            </a:r>
            <a:endParaRPr lang="tr-TR" dirty="0" smtClean="0"/>
          </a:p>
          <a:p>
            <a:r>
              <a:rPr lang="tr-TR" dirty="0"/>
              <a:t>Doku iki kez 90 saniye boyunca −40 ° C'ye soğutulur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Hastaların %75’ inde ağrıda anlamlı azalma</a:t>
            </a:r>
          </a:p>
          <a:p>
            <a:r>
              <a:rPr lang="tr-TR" dirty="0" smtClean="0"/>
              <a:t>1. yıl sonunda cevap oranı %51</a:t>
            </a:r>
          </a:p>
          <a:p>
            <a:r>
              <a:rPr lang="tr-TR" dirty="0" smtClean="0"/>
              <a:t>Komplikasyonlar;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 </a:t>
            </a:r>
            <a:r>
              <a:rPr lang="tr-TR" dirty="0" smtClean="0"/>
              <a:t>Yara enfeksiyonu % 3,4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/>
              <a:t>Penil</a:t>
            </a:r>
            <a:r>
              <a:rPr lang="tr-TR" dirty="0" smtClean="0"/>
              <a:t> ağrı % 6,5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1614" y="1387743"/>
            <a:ext cx="4921412" cy="394411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582320" y="6002896"/>
            <a:ext cx="213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/>
              <a:t>Calixte</a:t>
            </a:r>
            <a:r>
              <a:rPr lang="tr-TR" sz="1100" dirty="0"/>
              <a:t> N, 2017; </a:t>
            </a:r>
            <a:r>
              <a:rPr lang="tr-TR" sz="1100" dirty="0" err="1"/>
              <a:t>Curr</a:t>
            </a:r>
            <a:r>
              <a:rPr lang="tr-TR" sz="1100" dirty="0"/>
              <a:t> </a:t>
            </a:r>
            <a:r>
              <a:rPr lang="tr-TR" sz="1100" dirty="0" err="1"/>
              <a:t>Urol</a:t>
            </a:r>
            <a:r>
              <a:rPr lang="tr-TR" sz="1100" dirty="0"/>
              <a:t> </a:t>
            </a:r>
            <a:r>
              <a:rPr lang="tr-TR" sz="1100" dirty="0" err="1" smtClean="0"/>
              <a:t>Rep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5298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02" y="340551"/>
            <a:ext cx="7179436" cy="622440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02" y="804803"/>
            <a:ext cx="7162800" cy="57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185" y="0"/>
            <a:ext cx="8207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59" y="332032"/>
            <a:ext cx="9926593" cy="63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resun Ã¼niversitesi rektÃ¶rlÃ¼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8766219" y="5657671"/>
            <a:ext cx="342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SABRINIZ için TEŞEKKÜRLER…</a:t>
            </a:r>
            <a:endParaRPr lang="tr-TR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2262" y="95534"/>
            <a:ext cx="2784143" cy="1325563"/>
          </a:xfrm>
        </p:spPr>
        <p:txBody>
          <a:bodyPr/>
          <a:lstStyle/>
          <a:p>
            <a:r>
              <a:rPr lang="tr-TR" b="1" dirty="0" err="1" smtClean="0"/>
              <a:t>Etyoloji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56" y="1190665"/>
            <a:ext cx="6081572" cy="49508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49" y="1514902"/>
            <a:ext cx="5798510" cy="484495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0281315" y="6404479"/>
            <a:ext cx="1910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Kumar P, 2010; </a:t>
            </a:r>
            <a:r>
              <a:rPr lang="tr-TR" sz="1200" dirty="0" err="1"/>
              <a:t>Urol</a:t>
            </a:r>
            <a:r>
              <a:rPr lang="tr-TR" sz="1200" dirty="0"/>
              <a:t> </a:t>
            </a:r>
            <a:r>
              <a:rPr lang="tr-TR" sz="1200" dirty="0" err="1" smtClean="0"/>
              <a:t>Int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539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9432" y="204717"/>
            <a:ext cx="2205252" cy="1325563"/>
          </a:xfrm>
        </p:spPr>
        <p:txBody>
          <a:bodyPr/>
          <a:lstStyle/>
          <a:p>
            <a:r>
              <a:rPr lang="tr-TR" b="1" dirty="0" err="1" smtClean="0"/>
              <a:t>Etyoloji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84" y="0"/>
            <a:ext cx="7771261" cy="6857822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2614684" y="2115403"/>
            <a:ext cx="756654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10263118" y="6411546"/>
            <a:ext cx="16923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Ciftci</a:t>
            </a:r>
            <a:r>
              <a:rPr lang="tr-TR" sz="1200" dirty="0" smtClean="0"/>
              <a:t> H, 2010; </a:t>
            </a:r>
            <a:r>
              <a:rPr lang="tr-TR" sz="1200" dirty="0" err="1" smtClean="0"/>
              <a:t>Curr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endParaRPr lang="tr-TR" sz="1200" dirty="0" smtClean="0"/>
          </a:p>
          <a:p>
            <a:endParaRPr lang="tr-TR" sz="1100" dirty="0"/>
          </a:p>
        </p:txBody>
      </p:sp>
      <p:sp>
        <p:nvSpPr>
          <p:cNvPr id="10" name="Dikdörtgen 9"/>
          <p:cNvSpPr/>
          <p:nvPr/>
        </p:nvSpPr>
        <p:spPr>
          <a:xfrm>
            <a:off x="2614684" y="4940490"/>
            <a:ext cx="7566547" cy="4230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0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7132" y="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prstClr val="black"/>
                </a:solidFill>
              </a:rPr>
              <a:t>Kronik </a:t>
            </a:r>
            <a:r>
              <a:rPr lang="tr-TR" b="1" dirty="0" err="1">
                <a:solidFill>
                  <a:prstClr val="black"/>
                </a:solidFill>
              </a:rPr>
              <a:t>Skrotal</a:t>
            </a:r>
            <a:r>
              <a:rPr lang="tr-TR" b="1" dirty="0">
                <a:solidFill>
                  <a:prstClr val="black"/>
                </a:solidFill>
              </a:rPr>
              <a:t> </a:t>
            </a:r>
            <a:r>
              <a:rPr lang="tr-TR" b="1" dirty="0" smtClean="0">
                <a:solidFill>
                  <a:prstClr val="black"/>
                </a:solidFill>
              </a:rPr>
              <a:t>Ağrı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80644"/>
            <a:ext cx="10515600" cy="5657984"/>
          </a:xfrm>
        </p:spPr>
        <p:txBody>
          <a:bodyPr>
            <a:normAutofit lnSpcReduction="10000"/>
          </a:bodyPr>
          <a:lstStyle/>
          <a:p>
            <a:r>
              <a:rPr lang="tr-TR" sz="3200" u="sng" dirty="0" err="1" smtClean="0"/>
              <a:t>Vazektomi</a:t>
            </a:r>
            <a:r>
              <a:rPr lang="tr-TR" sz="3200" u="sng" dirty="0" smtClean="0"/>
              <a:t> Sonrası </a:t>
            </a:r>
            <a:r>
              <a:rPr lang="tr-TR" sz="3200" u="sng" dirty="0" err="1" smtClean="0"/>
              <a:t>Skrotal</a:t>
            </a:r>
            <a:r>
              <a:rPr lang="tr-TR" sz="3200" u="sng" dirty="0" smtClean="0"/>
              <a:t> Ağrı Sendromu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% 2-22 oranında görülür.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Açık uçlu </a:t>
            </a:r>
            <a:r>
              <a:rPr lang="tr-TR" dirty="0" err="1" smtClean="0"/>
              <a:t>vazektomilerde</a:t>
            </a:r>
            <a:r>
              <a:rPr lang="tr-TR" dirty="0" smtClean="0"/>
              <a:t>; </a:t>
            </a:r>
            <a:r>
              <a:rPr lang="tr-TR" dirty="0"/>
              <a:t>Neşterli </a:t>
            </a:r>
            <a:r>
              <a:rPr lang="tr-TR" dirty="0" err="1"/>
              <a:t>vazektomi</a:t>
            </a:r>
            <a:r>
              <a:rPr lang="tr-TR" dirty="0"/>
              <a:t> yapılanlarda daha sık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% 5 VAS skoru &gt; 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Patofizyoloji</a:t>
            </a:r>
            <a:r>
              <a:rPr lang="tr-TR" dirty="0" smtClean="0"/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Sperm sızıntısı sonrası gelişen </a:t>
            </a:r>
            <a:r>
              <a:rPr lang="tr-TR" dirty="0" err="1" smtClean="0"/>
              <a:t>inflamasyona</a:t>
            </a:r>
            <a:r>
              <a:rPr lang="tr-TR" dirty="0" smtClean="0"/>
              <a:t> bağlı </a:t>
            </a:r>
            <a:r>
              <a:rPr lang="tr-TR" dirty="0" err="1" smtClean="0"/>
              <a:t>spermatik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sinir sıkışması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err="1" smtClean="0"/>
              <a:t>Epididimal</a:t>
            </a:r>
            <a:r>
              <a:rPr lang="tr-TR" dirty="0" smtClean="0"/>
              <a:t> </a:t>
            </a:r>
            <a:r>
              <a:rPr lang="tr-TR" dirty="0" err="1" smtClean="0"/>
              <a:t>konjesyona</a:t>
            </a:r>
            <a:r>
              <a:rPr lang="tr-TR" dirty="0" smtClean="0"/>
              <a:t> bağlı </a:t>
            </a:r>
            <a:r>
              <a:rPr lang="tr-TR" dirty="0" err="1" smtClean="0"/>
              <a:t>back-flow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err="1" smtClean="0"/>
              <a:t>Perinöral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Sperm </a:t>
            </a:r>
            <a:r>
              <a:rPr lang="tr-TR" dirty="0" err="1" smtClean="0"/>
              <a:t>granülomları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tr-TR" dirty="0" smtClean="0"/>
              <a:t>Anti-sperm Antikorlar</a:t>
            </a:r>
          </a:p>
          <a:p>
            <a:r>
              <a:rPr lang="tr-TR" sz="3200" u="sng" dirty="0" err="1" smtClean="0"/>
              <a:t>Herni</a:t>
            </a:r>
            <a:r>
              <a:rPr lang="tr-TR" sz="3200" u="sng" dirty="0" smtClean="0"/>
              <a:t> Onarımı Sonrası </a:t>
            </a:r>
            <a:r>
              <a:rPr lang="tr-TR" sz="3200" u="sng" dirty="0" err="1" smtClean="0"/>
              <a:t>Skrotal</a:t>
            </a:r>
            <a:r>
              <a:rPr lang="tr-TR" sz="3200" u="sng" dirty="0" smtClean="0"/>
              <a:t> Ağrı Sendromu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İlioinguinal</a:t>
            </a:r>
            <a:r>
              <a:rPr lang="tr-TR" dirty="0" smtClean="0"/>
              <a:t>, </a:t>
            </a:r>
            <a:r>
              <a:rPr lang="tr-TR" dirty="0" err="1" smtClean="0"/>
              <a:t>genitofemoral</a:t>
            </a:r>
            <a:r>
              <a:rPr lang="tr-TR" dirty="0" smtClean="0"/>
              <a:t> ve </a:t>
            </a:r>
            <a:r>
              <a:rPr lang="tr-TR" dirty="0" err="1" smtClean="0"/>
              <a:t>iliohypogastric</a:t>
            </a:r>
            <a:r>
              <a:rPr lang="tr-TR" dirty="0" smtClean="0"/>
              <a:t> sinirlerin sıkışmasına veya yaralanmasına bağlı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İnsidansı</a:t>
            </a:r>
            <a:r>
              <a:rPr lang="tr-TR" dirty="0" smtClean="0"/>
              <a:t> post-op 5 yılda yaklaşık %15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Laparoskopik</a:t>
            </a:r>
            <a:r>
              <a:rPr lang="tr-TR" dirty="0" smtClean="0"/>
              <a:t> ameliyatlarda daha fazla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648967" y="5972247"/>
            <a:ext cx="234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Sinha</a:t>
            </a:r>
            <a:r>
              <a:rPr lang="tr-TR" sz="1200" dirty="0" smtClean="0"/>
              <a:t> V, 2017, </a:t>
            </a:r>
            <a:r>
              <a:rPr lang="tr-TR" sz="1200" dirty="0" err="1" smtClean="0"/>
              <a:t>Transl</a:t>
            </a:r>
            <a:r>
              <a:rPr lang="tr-TR" sz="1200" dirty="0" smtClean="0"/>
              <a:t> </a:t>
            </a:r>
            <a:r>
              <a:rPr lang="tr-TR" sz="1200" dirty="0" err="1" smtClean="0"/>
              <a:t>Androl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endParaRPr lang="tr-TR" sz="1200" dirty="0" smtClean="0"/>
          </a:p>
          <a:p>
            <a:r>
              <a:rPr lang="tr-TR" sz="1200" dirty="0" err="1" smtClean="0"/>
              <a:t>Sigalos</a:t>
            </a:r>
            <a:r>
              <a:rPr lang="tr-TR" sz="1200" dirty="0" smtClean="0"/>
              <a:t> JT, 2017, </a:t>
            </a:r>
            <a:r>
              <a:rPr lang="tr-TR" sz="1200" dirty="0" err="1" smtClean="0"/>
              <a:t>Transl</a:t>
            </a:r>
            <a:r>
              <a:rPr lang="tr-TR" sz="1200" dirty="0" smtClean="0"/>
              <a:t> </a:t>
            </a:r>
            <a:r>
              <a:rPr lang="tr-TR" sz="1200" dirty="0" err="1" smtClean="0"/>
              <a:t>Androl</a:t>
            </a:r>
            <a:r>
              <a:rPr lang="tr-TR" sz="1200" dirty="0" smtClean="0"/>
              <a:t> </a:t>
            </a:r>
            <a:r>
              <a:rPr lang="tr-TR" sz="1200" dirty="0" err="1" smtClean="0"/>
              <a:t>Urol</a:t>
            </a:r>
            <a:endParaRPr lang="tr-TR" sz="1200" dirty="0" smtClean="0"/>
          </a:p>
          <a:p>
            <a:r>
              <a:rPr lang="tr-TR" sz="1200" dirty="0" smtClean="0"/>
              <a:t>EAU </a:t>
            </a:r>
            <a:r>
              <a:rPr lang="tr-TR" sz="1200" dirty="0" err="1" smtClean="0"/>
              <a:t>Guidelines</a:t>
            </a:r>
            <a:r>
              <a:rPr lang="tr-TR" sz="1200" dirty="0" smtClean="0"/>
              <a:t>, 2019 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3813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5337"/>
          </a:xfrm>
        </p:spPr>
        <p:txBody>
          <a:bodyPr anchor="t"/>
          <a:lstStyle/>
          <a:p>
            <a:pPr algn="ctr"/>
            <a:r>
              <a:rPr lang="tr-TR" b="1" dirty="0" smtClean="0"/>
              <a:t>Ayırıcı Tanı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57" y="755337"/>
            <a:ext cx="9168685" cy="574880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937937" y="6413574"/>
            <a:ext cx="2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Sigalos</a:t>
            </a:r>
            <a:r>
              <a:rPr lang="tr-TR" sz="1200" dirty="0" smtClean="0"/>
              <a:t> JT, 2017</a:t>
            </a:r>
            <a:r>
              <a:rPr lang="tr-TR" sz="1200" dirty="0"/>
              <a:t>; </a:t>
            </a:r>
            <a:r>
              <a:rPr lang="tr-TR" sz="1200" dirty="0" err="1"/>
              <a:t>Transl</a:t>
            </a:r>
            <a:r>
              <a:rPr lang="tr-TR" sz="1200" dirty="0"/>
              <a:t> </a:t>
            </a:r>
            <a:r>
              <a:rPr lang="tr-TR" sz="1200" dirty="0" err="1"/>
              <a:t>Androl</a:t>
            </a:r>
            <a:r>
              <a:rPr lang="tr-TR" sz="1200" dirty="0"/>
              <a:t> </a:t>
            </a:r>
            <a:r>
              <a:rPr lang="tr-TR" sz="1200" dirty="0" err="1"/>
              <a:t>Urol</a:t>
            </a:r>
            <a:endParaRPr 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158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5337"/>
          </a:xfrm>
        </p:spPr>
        <p:txBody>
          <a:bodyPr anchor="t"/>
          <a:lstStyle/>
          <a:p>
            <a:pPr algn="ctr"/>
            <a:r>
              <a:rPr lang="tr-TR" b="1" dirty="0" smtClean="0"/>
              <a:t>Ayırıcı Tanı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57" y="755337"/>
            <a:ext cx="9168685" cy="574880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937937" y="6413574"/>
            <a:ext cx="2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Sigalos</a:t>
            </a:r>
            <a:r>
              <a:rPr lang="tr-TR" sz="1200" dirty="0" smtClean="0"/>
              <a:t> JT, 2017</a:t>
            </a:r>
            <a:r>
              <a:rPr lang="tr-TR" sz="1200" dirty="0"/>
              <a:t>; </a:t>
            </a:r>
            <a:r>
              <a:rPr lang="tr-TR" sz="1200" dirty="0" err="1"/>
              <a:t>Transl</a:t>
            </a:r>
            <a:r>
              <a:rPr lang="tr-TR" sz="1200" dirty="0"/>
              <a:t> </a:t>
            </a:r>
            <a:r>
              <a:rPr lang="tr-TR" sz="1200" dirty="0" err="1"/>
              <a:t>Androl</a:t>
            </a:r>
            <a:r>
              <a:rPr lang="tr-TR" sz="1200" dirty="0"/>
              <a:t> </a:t>
            </a:r>
            <a:r>
              <a:rPr lang="tr-TR" sz="1200" dirty="0" err="1"/>
              <a:t>Urol</a:t>
            </a:r>
            <a:endParaRPr lang="tr-TR" sz="12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312" y="1107583"/>
            <a:ext cx="9078029" cy="53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5337"/>
          </a:xfrm>
        </p:spPr>
        <p:txBody>
          <a:bodyPr anchor="t"/>
          <a:lstStyle/>
          <a:p>
            <a:pPr algn="ctr"/>
            <a:r>
              <a:rPr lang="tr-TR" b="1" dirty="0" smtClean="0"/>
              <a:t>Ayırıcı Tanı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8937937" y="6413574"/>
            <a:ext cx="2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Sigalos</a:t>
            </a:r>
            <a:r>
              <a:rPr lang="tr-TR" sz="1200" dirty="0" smtClean="0"/>
              <a:t> JT, 2017</a:t>
            </a:r>
            <a:r>
              <a:rPr lang="tr-TR" sz="1200" dirty="0"/>
              <a:t>; </a:t>
            </a:r>
            <a:r>
              <a:rPr lang="tr-TR" sz="1200" dirty="0" err="1"/>
              <a:t>Transl</a:t>
            </a:r>
            <a:r>
              <a:rPr lang="tr-TR" sz="1200" dirty="0"/>
              <a:t> </a:t>
            </a:r>
            <a:r>
              <a:rPr lang="tr-TR" sz="1200" dirty="0" err="1"/>
              <a:t>Androl</a:t>
            </a:r>
            <a:r>
              <a:rPr lang="tr-TR" sz="1200" dirty="0"/>
              <a:t> </a:t>
            </a:r>
            <a:r>
              <a:rPr lang="tr-TR" sz="1200" dirty="0" err="1"/>
              <a:t>Urol</a:t>
            </a:r>
            <a:endParaRPr lang="tr-TR" sz="12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1" y="755337"/>
            <a:ext cx="10894338" cy="54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1366</Words>
  <Application>Microsoft Office PowerPoint</Application>
  <PresentationFormat>Geniş ekran</PresentationFormat>
  <Paragraphs>241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Wingdings</vt:lpstr>
      <vt:lpstr>Office Teması</vt:lpstr>
      <vt:lpstr>PowerPoint Sunusu</vt:lpstr>
      <vt:lpstr>Tanım</vt:lpstr>
      <vt:lpstr>Kronik Skrotal Ağrı</vt:lpstr>
      <vt:lpstr>Etyoloji</vt:lpstr>
      <vt:lpstr>Etyoloji</vt:lpstr>
      <vt:lpstr>Kronik Skrotal Ağrı </vt:lpstr>
      <vt:lpstr>Ayırıcı Tanı</vt:lpstr>
      <vt:lpstr>Ayırıcı Tanı</vt:lpstr>
      <vt:lpstr>Ayırıcı Tanı</vt:lpstr>
      <vt:lpstr>PowerPoint Sunusu</vt:lpstr>
      <vt:lpstr>İnnervasyon</vt:lpstr>
      <vt:lpstr>PowerPoint Sunusu</vt:lpstr>
      <vt:lpstr>Kronik Skrotal Ağrı Tedavisi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SPERMATİK KORD DENERVASYONU</vt:lpstr>
      <vt:lpstr>LAPAROSKOPİK TESTİKÜLER DENERVASYON</vt:lpstr>
      <vt:lpstr>PowerPoint Sunusu</vt:lpstr>
      <vt:lpstr>Postvazektomi Kronik Ağrı Sendromu Tedavi</vt:lpstr>
      <vt:lpstr>Vazo-vazostomi </vt:lpstr>
      <vt:lpstr>Sperm Granülom Eksizyonu</vt:lpstr>
      <vt:lpstr>PowerPoint Sunusu</vt:lpstr>
      <vt:lpstr>PowerPoint Sunusu</vt:lpstr>
      <vt:lpstr>PowerPoint Sunusu</vt:lpstr>
      <vt:lpstr>Ultrason Targeted Mikro-Kriyoablasyon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Demirelli</dc:creator>
  <cp:lastModifiedBy>Erhan Demirelli</cp:lastModifiedBy>
  <cp:revision>155</cp:revision>
  <dcterms:created xsi:type="dcterms:W3CDTF">2019-09-01T11:50:08Z</dcterms:created>
  <dcterms:modified xsi:type="dcterms:W3CDTF">2019-09-07T00:17:39Z</dcterms:modified>
</cp:coreProperties>
</file>